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3" r:id="rId11"/>
    <p:sldId id="274" r:id="rId12"/>
    <p:sldId id="270" r:id="rId13"/>
    <p:sldId id="269" r:id="rId14"/>
    <p:sldId id="271" r:id="rId15"/>
    <p:sldId id="272" r:id="rId16"/>
    <p:sldId id="275" r:id="rId17"/>
    <p:sldId id="280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66FF33"/>
    <a:srgbClr val="FF3399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3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B525-293D-4626-AC8B-9066F7154939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ACCB-54AB-42D4-A86C-2EFA56D09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E609-CBB7-44EF-B68C-283E50A3A9EE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728F-304D-4B8F-9694-D3B5B071A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3D49-146C-45A2-9124-E7CD18F5675F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39F2-5F3C-4E4C-86DE-D742A51B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2BC1-849D-4BB9-8EF8-AE6373CAAE13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27D9-C35A-4826-80B6-E6BD74FD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7FF7-2375-4CEA-A7E2-741964349142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A2BC-E531-4E8E-ABF7-A66A3D365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FFFB-9A3D-404F-B466-F0F43B6B973E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F2DE-A0C3-4C71-A618-1604747D6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56DD-4798-4E9D-A991-46B498A48E9B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992E-4797-44E3-89EB-B058D39BB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CF65-8AD9-4B37-B208-7C218F0B6F8E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FF94-3C2A-4D83-91E1-87F4765BC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BC57-9C1F-46E2-870C-F8A2CDFDE101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B7C6-FB3B-418D-BA0A-CB82E6C5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E9CD-7B25-41BF-AC20-7BEED02409AF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C5AF-B484-4481-9B09-74A3AD5E9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99E3-A240-44E0-ACEC-CFD4D3501B14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ADDD4-E363-4687-BCDC-12EC397B9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029CD2-9CFE-4AD1-B185-AC4AD831306C}" type="datetimeFigureOut">
              <a:rPr lang="en-US"/>
              <a:pPr>
                <a:defRPr/>
              </a:pPr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626E49-1536-47FB-B415-C891C98E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obr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>
          <a:xfrm>
            <a:off x="785813" y="0"/>
            <a:ext cx="8143875" cy="2357438"/>
          </a:xfrm>
        </p:spPr>
        <p:txBody>
          <a:bodyPr/>
          <a:lstStyle/>
          <a:p>
            <a:pPr algn="ctr"/>
            <a:r>
              <a:rPr lang="sr-Cyrl-CS" sz="2400" smtClean="0">
                <a:solidFill>
                  <a:srgbClr val="0070C0"/>
                </a:solidFill>
              </a:rPr>
              <a:t/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/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/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/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/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/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/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>- За и против рачунара-ученичка дебата</a:t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>- Коришћење рачунара и здравље детета- </a:t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>родитељ, неуролог</a:t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sr-Cyrl-CS" sz="2400" smtClean="0">
                <a:solidFill>
                  <a:srgbClr val="0070C0"/>
                </a:solidFill>
              </a:rPr>
              <a:t>- Коришћење и употреба рачунара-наставник</a:t>
            </a:r>
            <a:br>
              <a:rPr lang="sr-Cyrl-CS" sz="2400" smtClean="0">
                <a:solidFill>
                  <a:srgbClr val="0070C0"/>
                </a:solidFill>
              </a:rPr>
            </a:br>
            <a:r>
              <a:rPr lang="en-US" sz="2400" smtClean="0">
                <a:solidFill>
                  <a:srgbClr val="0070C0"/>
                </a:solidFill>
              </a:rPr>
              <a:t/>
            </a:r>
            <a:br>
              <a:rPr lang="en-US" sz="2400" smtClean="0">
                <a:solidFill>
                  <a:srgbClr val="0070C0"/>
                </a:solidFill>
              </a:rPr>
            </a:br>
            <a:endParaRPr lang="en-US" sz="2400" smtClean="0">
              <a:solidFill>
                <a:srgbClr val="0070C0"/>
              </a:solidFill>
            </a:endParaRPr>
          </a:p>
        </p:txBody>
      </p:sp>
      <p:pic>
        <p:nvPicPr>
          <p:cNvPr id="11267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ribina hol 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7" y="1714488"/>
            <a:ext cx="3599995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tribina hol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928802"/>
            <a:ext cx="2928958" cy="434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tribina hol 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4286256"/>
            <a:ext cx="3671096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>
          <a:xfrm>
            <a:off x="714375" y="0"/>
            <a:ext cx="8143875" cy="1928813"/>
          </a:xfrm>
        </p:spPr>
        <p:txBody>
          <a:bodyPr/>
          <a:lstStyle/>
          <a:p>
            <a:pPr algn="ctr"/>
            <a:r>
              <a:rPr lang="sr-Cyrl-CS" sz="2400" dirty="0" smtClean="0">
                <a:solidFill>
                  <a:srgbClr val="0070C0"/>
                </a:solidFill>
              </a:rPr>
              <a:t/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/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/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>Виртуелни свет – добити и негативне психолошке  последице, психолог школе</a:t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>Превенција дигиталног насиља - педагог школе</a:t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12291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ribina hol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8926" y="4000504"/>
            <a:ext cx="335758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tribina hol 6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500034" y="1857364"/>
            <a:ext cx="2281036" cy="420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tribina hol 4.jpg"/>
          <p:cNvPicPr>
            <a:picLocks noChangeAspect="1"/>
          </p:cNvPicPr>
          <p:nvPr/>
        </p:nvPicPr>
        <p:blipFill>
          <a:blip r:embed="rId5">
            <a:lum bright="10000"/>
          </a:blip>
          <a:stretch>
            <a:fillRect/>
          </a:stretch>
        </p:blipFill>
        <p:spPr>
          <a:xfrm>
            <a:off x="6500826" y="1714488"/>
            <a:ext cx="2428892" cy="4207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tribina hol 5.jpg"/>
          <p:cNvPicPr>
            <a:picLocks noChangeAspect="1"/>
          </p:cNvPicPr>
          <p:nvPr/>
        </p:nvPicPr>
        <p:blipFill>
          <a:blip r:embed="rId6" cstate="email">
            <a:lum contrast="10000"/>
          </a:blip>
          <a:stretch>
            <a:fillRect/>
          </a:stretch>
        </p:blipFill>
        <p:spPr>
          <a:xfrm>
            <a:off x="3000364" y="1857364"/>
            <a:ext cx="3286148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928688" y="285750"/>
            <a:ext cx="7786687" cy="1357313"/>
          </a:xfrm>
        </p:spPr>
        <p:txBody>
          <a:bodyPr/>
          <a:lstStyle/>
          <a:p>
            <a:pPr algn="ctr"/>
            <a:r>
              <a:rPr lang="sr-Cyrl-CS" sz="2400" dirty="0" smtClean="0">
                <a:solidFill>
                  <a:srgbClr val="0070C0"/>
                </a:solidFill>
              </a:rPr>
              <a:t>Друга отворена врата ОШ „Анта Богићевић“</a:t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>                                                                   13. јун 2016. </a:t>
            </a:r>
            <a:r>
              <a:rPr lang="sr-Cyrl-CS" sz="2200" dirty="0" smtClean="0">
                <a:solidFill>
                  <a:srgbClr val="0070C0"/>
                </a:solidFill>
              </a:rPr>
              <a:t/>
            </a:r>
            <a:br>
              <a:rPr lang="sr-Cyrl-CS" sz="2200" dirty="0" smtClean="0">
                <a:solidFill>
                  <a:srgbClr val="0070C0"/>
                </a:solidFill>
              </a:rPr>
            </a:br>
            <a:endParaRPr lang="en-US" sz="2200" dirty="0" smtClean="0">
              <a:solidFill>
                <a:srgbClr val="0070C0"/>
              </a:solidFill>
            </a:endParaRPr>
          </a:p>
        </p:txBody>
      </p:sp>
      <p:pic>
        <p:nvPicPr>
          <p:cNvPr id="13315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RIBINA JU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33575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radionica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50"/>
            <a:ext cx="4071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1071563" y="2928938"/>
            <a:ext cx="7072312" cy="1143000"/>
          </a:xfrm>
        </p:spPr>
        <p:txBody>
          <a:bodyPr/>
          <a:lstStyle/>
          <a:p>
            <a:r>
              <a:rPr lang="sr-Cyrl-CS" sz="2800" b="1" dirty="0" smtClean="0">
                <a:solidFill>
                  <a:srgbClr val="0070C0"/>
                </a:solidFill>
              </a:rPr>
              <a:t>Осликавање мурала – од 14 до16. јуна 2016.</a:t>
            </a:r>
            <a:br>
              <a:rPr lang="sr-Cyrl-CS" sz="2800" b="1" dirty="0" smtClean="0">
                <a:solidFill>
                  <a:srgbClr val="0070C0"/>
                </a:solidFill>
              </a:rPr>
            </a:br>
            <a:r>
              <a:rPr lang="sr-Cyrl-CS" sz="2800" b="1" dirty="0" smtClean="0">
                <a:solidFill>
                  <a:srgbClr val="0070C0"/>
                </a:solidFill>
              </a:rPr>
              <a:t>Тема: сарадња породице и школе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14339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Murali Antina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00100" y="214290"/>
            <a:ext cx="3929090" cy="2631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Murali Antina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3929066"/>
            <a:ext cx="2071702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Murali Antina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88" y="142875"/>
            <a:ext cx="2074862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Murali Antina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86116" y="4214818"/>
            <a:ext cx="221457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72125" y="4714875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 dirty="0">
                <a:solidFill>
                  <a:srgbClr val="0070C0"/>
                </a:solidFill>
              </a:rPr>
              <a:t>Идеја:</a:t>
            </a:r>
            <a:r>
              <a:rPr lang="sr-Cyrl-CS" b="1" dirty="0">
                <a:solidFill>
                  <a:srgbClr val="C00000"/>
                </a:solidFill>
              </a:rPr>
              <a:t> Весна Перић, родитељ</a:t>
            </a:r>
          </a:p>
          <a:p>
            <a:r>
              <a:rPr lang="sr-Cyrl-CS" b="1" dirty="0">
                <a:solidFill>
                  <a:srgbClr val="C00000"/>
                </a:solidFill>
              </a:rPr>
              <a:t> и Милица Вулић, наставник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43563" y="5643563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 dirty="0">
                <a:solidFill>
                  <a:srgbClr val="0070C0"/>
                </a:solidFill>
              </a:rPr>
              <a:t>Реализација: </a:t>
            </a:r>
            <a:r>
              <a:rPr lang="sr-Cyrl-CS" b="1" dirty="0">
                <a:solidFill>
                  <a:srgbClr val="C00000"/>
                </a:solidFill>
              </a:rPr>
              <a:t>Милица Вулић, </a:t>
            </a:r>
          </a:p>
          <a:p>
            <a:r>
              <a:rPr lang="sr-Cyrl-CS" b="1" dirty="0">
                <a:solidFill>
                  <a:srgbClr val="C00000"/>
                </a:solidFill>
              </a:rPr>
              <a:t>деца ликовне секције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8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143125" y="2857500"/>
            <a:ext cx="5072063" cy="1143000"/>
          </a:xfrm>
        </p:spPr>
        <p:txBody>
          <a:bodyPr/>
          <a:lstStyle/>
          <a:p>
            <a:r>
              <a:rPr lang="sr-Cyrl-CS" sz="2800" b="1" smtClean="0">
                <a:solidFill>
                  <a:srgbClr val="0070C0"/>
                </a:solidFill>
              </a:rPr>
              <a:t>Фудбалска утакмица- родитељи, наставници</a:t>
            </a:r>
            <a:endParaRPr lang="en-US" sz="2800" b="1" smtClean="0">
              <a:solidFill>
                <a:srgbClr val="0070C0"/>
              </a:solidFill>
            </a:endParaRPr>
          </a:p>
        </p:txBody>
      </p:sp>
      <p:pic>
        <p:nvPicPr>
          <p:cNvPr id="15363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igraliste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285728"/>
            <a:ext cx="3274838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utakmica rod. nast. 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714356"/>
            <a:ext cx="384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utakmica rod. nast. 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224" y="4000504"/>
            <a:ext cx="3671324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utakmica rod. nast. 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3504" y="4357694"/>
            <a:ext cx="384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2143125" y="2857500"/>
            <a:ext cx="5072063" cy="1143000"/>
          </a:xfrm>
        </p:spPr>
        <p:txBody>
          <a:bodyPr/>
          <a:lstStyle/>
          <a:p>
            <a:r>
              <a:rPr lang="sr-Cyrl-CS" sz="2800" b="1" smtClean="0">
                <a:solidFill>
                  <a:srgbClr val="0070C0"/>
                </a:solidFill>
              </a:rPr>
              <a:t>Трибина ” Цикло село”</a:t>
            </a:r>
            <a:endParaRPr lang="en-US" sz="2800" b="1" smtClean="0">
              <a:solidFill>
                <a:srgbClr val="0070C0"/>
              </a:solidFill>
            </a:endParaRPr>
          </a:p>
        </p:txBody>
      </p:sp>
      <p:pic>
        <p:nvPicPr>
          <p:cNvPr id="16387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adionica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3321566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radionica 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4071942"/>
            <a:ext cx="3247248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radionica 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071938"/>
            <a:ext cx="32480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dionica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428604"/>
            <a:ext cx="3247248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radionica 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29058" y="571480"/>
            <a:ext cx="1476983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560513"/>
          </a:xfrm>
        </p:spPr>
        <p:txBody>
          <a:bodyPr/>
          <a:lstStyle/>
          <a:p>
            <a:r>
              <a:rPr lang="sr-Cyrl-CS" sz="2800" b="1" dirty="0" smtClean="0">
                <a:solidFill>
                  <a:srgbClr val="0070C0"/>
                </a:solidFill>
              </a:rPr>
              <a:t>Постављање информативне табле за родитеље испред школе</a:t>
            </a:r>
            <a:br>
              <a:rPr lang="sr-Cyrl-CS" sz="2800" b="1" dirty="0" smtClean="0">
                <a:solidFill>
                  <a:srgbClr val="0070C0"/>
                </a:solidFill>
              </a:rPr>
            </a:br>
            <a:r>
              <a:rPr lang="sr-Cyrl-CS" sz="2800" b="1" dirty="0" smtClean="0">
                <a:solidFill>
                  <a:srgbClr val="0070C0"/>
                </a:solidFill>
              </a:rPr>
              <a:t>                                                                 16.06. 2016.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11" name="Content Placeholder 10" descr="Obrazovanje 5+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643050"/>
            <a:ext cx="3430116" cy="4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3" descr="Obrazovanje 5+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000628" y="1928802"/>
            <a:ext cx="365398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3000364" y="1357298"/>
            <a:ext cx="3175701" cy="484424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200"/>
          </a:p>
        </p:txBody>
      </p:sp>
      <p:sp>
        <p:nvSpPr>
          <p:cNvPr id="19461" name="object 91"/>
          <p:cNvSpPr>
            <a:spLocks noChangeArrowheads="1"/>
          </p:cNvSpPr>
          <p:nvPr/>
        </p:nvSpPr>
        <p:spPr bwMode="auto">
          <a:xfrm>
            <a:off x="5319713" y="1835150"/>
            <a:ext cx="74612" cy="11113"/>
          </a:xfrm>
          <a:custGeom>
            <a:avLst/>
            <a:gdLst>
              <a:gd name="T0" fmla="*/ 0 w 60960"/>
              <a:gd name="T1" fmla="*/ 0 h 17144"/>
              <a:gd name="T2" fmla="*/ 60960 w 60960"/>
              <a:gd name="T3" fmla="*/ 17144 h 17144"/>
            </a:gdLst>
            <a:ahLst/>
            <a:cxnLst/>
            <a:rect l="T0" t="T1" r="T2" b="T3"/>
            <a:pathLst>
              <a:path w="60960" h="17144">
                <a:moveTo>
                  <a:pt x="56662" y="0"/>
                </a:moveTo>
                <a:lnTo>
                  <a:pt x="2956" y="0"/>
                </a:lnTo>
                <a:lnTo>
                  <a:pt x="1859" y="609"/>
                </a:lnTo>
                <a:lnTo>
                  <a:pt x="396" y="3108"/>
                </a:lnTo>
                <a:lnTo>
                  <a:pt x="0" y="5273"/>
                </a:lnTo>
                <a:lnTo>
                  <a:pt x="11" y="11612"/>
                </a:lnTo>
                <a:lnTo>
                  <a:pt x="396" y="13715"/>
                </a:lnTo>
                <a:lnTo>
                  <a:pt x="1127" y="14996"/>
                </a:lnTo>
                <a:lnTo>
                  <a:pt x="1859" y="16306"/>
                </a:lnTo>
                <a:lnTo>
                  <a:pt x="2956" y="16916"/>
                </a:lnTo>
                <a:lnTo>
                  <a:pt x="57393" y="16916"/>
                </a:lnTo>
                <a:lnTo>
                  <a:pt x="58491" y="16306"/>
                </a:lnTo>
                <a:lnTo>
                  <a:pt x="59192" y="15057"/>
                </a:lnTo>
                <a:lnTo>
                  <a:pt x="59954" y="13807"/>
                </a:lnTo>
                <a:lnTo>
                  <a:pt x="60350" y="11612"/>
                </a:lnTo>
                <a:lnTo>
                  <a:pt x="60350" y="6827"/>
                </a:lnTo>
                <a:lnTo>
                  <a:pt x="60228" y="5516"/>
                </a:lnTo>
                <a:lnTo>
                  <a:pt x="60015" y="4480"/>
                </a:lnTo>
                <a:lnTo>
                  <a:pt x="59832" y="3383"/>
                </a:lnTo>
                <a:lnTo>
                  <a:pt x="59527" y="2468"/>
                </a:lnTo>
                <a:lnTo>
                  <a:pt x="59161" y="1828"/>
                </a:lnTo>
                <a:lnTo>
                  <a:pt x="58765" y="1097"/>
                </a:lnTo>
                <a:lnTo>
                  <a:pt x="58308" y="609"/>
                </a:lnTo>
                <a:lnTo>
                  <a:pt x="57820" y="365"/>
                </a:lnTo>
                <a:lnTo>
                  <a:pt x="57271" y="121"/>
                </a:lnTo>
                <a:lnTo>
                  <a:pt x="5666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00063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sr-Cyrl-C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Продукти са радионице развијања</a:t>
            </a:r>
            <a:br>
              <a:rPr lang="sr-Cyrl-C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sr-Cyrl-C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ОШ ”Анта Богићевић” </a:t>
            </a:r>
            <a:r>
              <a:rPr lang="sr-Cyrl-C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Лозница</a:t>
            </a:r>
            <a:endParaRPr lang="en-US" sz="28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500313" y="207168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 dirty="0">
                <a:solidFill>
                  <a:srgbClr val="C00000"/>
                </a:solidFill>
              </a:rPr>
              <a:t>на речи: ПОРОДИЦА  </a:t>
            </a:r>
            <a:r>
              <a:rPr lang="sr-Cyrl-CS" b="1" dirty="0" smtClean="0">
                <a:solidFill>
                  <a:srgbClr val="C00000"/>
                </a:solidFill>
              </a:rPr>
              <a:t>-  </a:t>
            </a:r>
            <a:r>
              <a:rPr lang="sr-Cyrl-CS" b="1" dirty="0">
                <a:solidFill>
                  <a:srgbClr val="C00000"/>
                </a:solidFill>
              </a:rPr>
              <a:t>ШКОЛА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9464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2833634"/>
              </p:ext>
            </p:extLst>
          </p:nvPr>
        </p:nvGraphicFramePr>
        <p:xfrm>
          <a:off x="1500188" y="2714625"/>
          <a:ext cx="6096000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родитељи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наставници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ПОШТОВАЊЕ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ПОДРШКА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САРАДЊА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ДИСЦИПЛИНА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НЕРАЗУМЕВАЊЕ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ПРИСТРАСНОСТ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ФАВОРИЗОВАЊЕ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СУЈЕТА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ЛОША ПРОЦЕНА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ДЕТЕ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РАЗУМЕВАЊЕ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ПОДРШКА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КОНФЛИКТИ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ПРИСТРАСНОСТ</a:t>
                      </a:r>
                    </a:p>
                    <a:p>
                      <a:r>
                        <a:rPr lang="sr-Cyrl-CS" b="1" dirty="0" smtClean="0">
                          <a:solidFill>
                            <a:srgbClr val="C00000"/>
                          </a:solidFill>
                        </a:rPr>
                        <a:t>АМБИЦИОЗНОСТ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saradnnja krugovi jpg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71500" y="928688"/>
            <a:ext cx="778668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857250" y="214313"/>
            <a:ext cx="735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400" b="1">
                <a:solidFill>
                  <a:srgbClr val="FF66FF"/>
                </a:solidFill>
                <a:latin typeface="Calibri" pitchFamily="34" charset="0"/>
              </a:rPr>
              <a:t>ПРИМЕРИ  ПОЗИТИВНЕ САРАДЊЕ</a:t>
            </a:r>
            <a:endParaRPr lang="en-US" sz="2400" b="1">
              <a:solidFill>
                <a:srgbClr val="FF66FF"/>
              </a:solidFill>
              <a:latin typeface="Calibri" pitchFamily="34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500188" y="1857375"/>
            <a:ext cx="2357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/>
              <a:t>*Подршка детету са специфичним потребама</a:t>
            </a:r>
          </a:p>
          <a:p>
            <a:pPr>
              <a:spcAft>
                <a:spcPts val="600"/>
              </a:spcAft>
            </a:pPr>
            <a:r>
              <a:rPr lang="ru-RU" sz="1600" b="1"/>
              <a:t>*Подршка детету у социјализацији и даровитости</a:t>
            </a:r>
          </a:p>
          <a:p>
            <a:pPr>
              <a:spcAft>
                <a:spcPts val="600"/>
              </a:spcAft>
            </a:pPr>
            <a:r>
              <a:rPr lang="ru-RU" sz="1600" b="1"/>
              <a:t>*Подршка детету путем заједничке родитељске и наставничке сарадње</a:t>
            </a:r>
          </a:p>
          <a:p>
            <a:pPr>
              <a:spcAft>
                <a:spcPts val="600"/>
              </a:spcAft>
            </a:pPr>
            <a:endParaRPr lang="ru-RU" sz="1600" b="1"/>
          </a:p>
          <a:p>
            <a:pPr>
              <a:spcAft>
                <a:spcPts val="600"/>
              </a:spcAft>
            </a:pPr>
            <a:endParaRPr lang="ru-RU" sz="1600" b="1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000625" y="1857375"/>
            <a:ext cx="2643188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/>
              <a:t>*Заједнички договор о организацији радионица професионалне оријентације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/>
              <a:t>*Помоћ родитеља у организовању спортских активности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/>
              <a:t>*Заједничка организација неких активности, нпр. посета црпној станици...</a:t>
            </a:r>
            <a:endParaRPr lang="en-US" sz="1600"/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3714750" y="3071813"/>
            <a:ext cx="13573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sr-Cyrl-CS" sz="1600" b="1"/>
              <a:t>ПОДРШКА</a:t>
            </a:r>
          </a:p>
          <a:p>
            <a:pPr>
              <a:spcAft>
                <a:spcPts val="600"/>
              </a:spcAft>
            </a:pPr>
            <a:r>
              <a:rPr lang="sr-Cyrl-CS" sz="1600" b="1"/>
              <a:t> ДЕТЕТУ</a:t>
            </a:r>
            <a:endParaRPr lang="en-US" sz="1600" b="1"/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643063" y="78581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solidFill>
                  <a:srgbClr val="FF66FF"/>
                </a:solidFill>
              </a:rPr>
              <a:t>      РОДИТЕЉИ</a:t>
            </a:r>
            <a:endParaRPr lang="en-US" b="1">
              <a:solidFill>
                <a:srgbClr val="FF66FF"/>
              </a:solidFill>
            </a:endParaRP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4714875" y="78581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solidFill>
                  <a:srgbClr val="FF66FF"/>
                </a:solidFill>
              </a:rPr>
              <a:t>      НАСТАВНИЦИ</a:t>
            </a:r>
            <a:endParaRPr lang="en-US" b="1">
              <a:solidFill>
                <a:srgbClr val="FF66FF"/>
              </a:solidFill>
            </a:endParaRPr>
          </a:p>
        </p:txBody>
      </p:sp>
      <p:pic>
        <p:nvPicPr>
          <p:cNvPr id="20489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saradnnja krugovi jpg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357188" y="928688"/>
            <a:ext cx="7786687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57250" y="214313"/>
            <a:ext cx="735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400" b="1">
                <a:solidFill>
                  <a:srgbClr val="FF66FF"/>
                </a:solidFill>
                <a:latin typeface="Calibri" pitchFamily="34" charset="0"/>
              </a:rPr>
              <a:t>ПРИМЕРИ  НЕГАТИВНЕ САРАДЊЕ</a:t>
            </a:r>
            <a:endParaRPr lang="en-US" sz="2400" b="1">
              <a:solidFill>
                <a:srgbClr val="FF66FF"/>
              </a:solidFill>
              <a:latin typeface="Calibri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285875" y="1857375"/>
            <a:ext cx="23574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/>
              <a:t>*Неразумевање породичне ситуације детета, недостатак подршке</a:t>
            </a:r>
          </a:p>
          <a:p>
            <a:pPr>
              <a:spcAft>
                <a:spcPts val="600"/>
              </a:spcAft>
            </a:pPr>
            <a:r>
              <a:rPr lang="ru-RU" sz="1600" b="1"/>
              <a:t>*Организациони проблем «празан час» грађанско - веронаука</a:t>
            </a:r>
          </a:p>
          <a:p>
            <a:pPr>
              <a:spcAft>
                <a:spcPts val="600"/>
              </a:spcAft>
            </a:pPr>
            <a:r>
              <a:rPr lang="ru-RU" sz="1600" b="1"/>
              <a:t>*Фаворизовање деце (статусна припадност)</a:t>
            </a:r>
          </a:p>
          <a:p>
            <a:pPr>
              <a:spcAft>
                <a:spcPts val="600"/>
              </a:spcAft>
            </a:pPr>
            <a:endParaRPr lang="ru-RU" sz="1600" b="1"/>
          </a:p>
          <a:p>
            <a:pPr>
              <a:spcAft>
                <a:spcPts val="600"/>
              </a:spcAft>
            </a:pPr>
            <a:endParaRPr lang="ru-RU" sz="1600" b="1"/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786313" y="1714500"/>
            <a:ext cx="2643187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/>
              <a:t>*Васпитна запуштеност детета од стране родитеља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/>
              <a:t>*Финансијска недисциплина, неповерење родитеља у правичност наставничке одлуке (екскурзије, уџбеници...)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/>
              <a:t>*Злоупотреба познанства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/>
              <a:t>*Нетактичан став у решавању несугласица</a:t>
            </a:r>
            <a:endParaRPr lang="en-US" sz="1600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3571875" y="2928938"/>
            <a:ext cx="13573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sr-Cyrl-CS" sz="1600" b="1"/>
              <a:t>ЛОШЕ ОСЕЋАЊЕ</a:t>
            </a:r>
          </a:p>
          <a:p>
            <a:pPr>
              <a:spcAft>
                <a:spcPts val="600"/>
              </a:spcAft>
            </a:pPr>
            <a:r>
              <a:rPr lang="sr-Cyrl-CS" sz="1600" b="1"/>
              <a:t> ДЕТЕТА</a:t>
            </a:r>
            <a:endParaRPr lang="en-US" sz="1600" b="1"/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1643063" y="78581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solidFill>
                  <a:srgbClr val="FF66FF"/>
                </a:solidFill>
              </a:rPr>
              <a:t>      РОДИТЕЉИ</a:t>
            </a:r>
            <a:endParaRPr lang="en-US" b="1">
              <a:solidFill>
                <a:srgbClr val="FF66FF"/>
              </a:solidFill>
            </a:endParaRPr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4714875" y="78581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solidFill>
                  <a:srgbClr val="FF66FF"/>
                </a:solidFill>
              </a:rPr>
              <a:t>      НАСТАВНИЦИ</a:t>
            </a:r>
            <a:endParaRPr lang="en-US" b="1">
              <a:solidFill>
                <a:srgbClr val="FF66FF"/>
              </a:solidFill>
            </a:endParaRPr>
          </a:p>
        </p:txBody>
      </p:sp>
      <p:pic>
        <p:nvPicPr>
          <p:cNvPr id="21513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kol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0" y="1500174"/>
            <a:ext cx="3286148" cy="492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075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63" y="1857375"/>
            <a:ext cx="3328987" cy="4691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r-Cyrl-CS" sz="2600" b="1" smtClean="0">
                <a:solidFill>
                  <a:srgbClr val="C00000"/>
                </a:solidFill>
                <a:latin typeface="Comic Sans MS" pitchFamily="66" charset="0"/>
              </a:rPr>
              <a:t> Постојимо </a:t>
            </a:r>
          </a:p>
          <a:p>
            <a:pPr eaLnBrk="1" hangingPunct="1"/>
            <a:r>
              <a:rPr lang="sr-Cyrl-CS" sz="2600" b="1" smtClean="0">
                <a:solidFill>
                  <a:srgbClr val="C00000"/>
                </a:solidFill>
                <a:latin typeface="Comic Sans MS" pitchFamily="66" charset="0"/>
              </a:rPr>
              <a:t>   220 година</a:t>
            </a:r>
          </a:p>
          <a:p>
            <a:pPr eaLnBrk="1" hangingPunct="1"/>
            <a:endParaRPr lang="en-US" sz="2600" b="1" smtClean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r-Cyrl-CS" sz="2600" b="1" smtClean="0">
                <a:solidFill>
                  <a:srgbClr val="C00000"/>
                </a:solidFill>
                <a:latin typeface="Comic Sans MS" pitchFamily="66" charset="0"/>
              </a:rPr>
              <a:t> Имамо:</a:t>
            </a:r>
          </a:p>
          <a:p>
            <a:pPr eaLnBrk="1" hangingPunct="1"/>
            <a:r>
              <a:rPr lang="sr-Cyrl-CS" sz="2600" b="1" smtClean="0">
                <a:solidFill>
                  <a:srgbClr val="C00000"/>
                </a:solidFill>
                <a:latin typeface="Comic Sans MS" pitchFamily="66" charset="0"/>
              </a:rPr>
              <a:t>  - 823 ученика,</a:t>
            </a:r>
          </a:p>
          <a:p>
            <a:pPr eaLnBrk="1" hangingPunct="1"/>
            <a:r>
              <a:rPr lang="sr-Cyrl-CS" sz="2600" b="1" smtClean="0">
                <a:solidFill>
                  <a:srgbClr val="C00000"/>
                </a:solidFill>
                <a:latin typeface="Comic Sans MS" pitchFamily="66" charset="0"/>
              </a:rPr>
              <a:t>  - око 1650   </a:t>
            </a:r>
          </a:p>
          <a:p>
            <a:pPr eaLnBrk="1" hangingPunct="1"/>
            <a:r>
              <a:rPr lang="sr-Cyrl-CS" sz="2600" b="1" smtClean="0">
                <a:solidFill>
                  <a:srgbClr val="C00000"/>
                </a:solidFill>
                <a:latin typeface="Comic Sans MS" pitchFamily="66" charset="0"/>
              </a:rPr>
              <a:t>    родитеља, </a:t>
            </a:r>
          </a:p>
          <a:p>
            <a:pPr eaLnBrk="1" hangingPunct="1"/>
            <a:r>
              <a:rPr lang="sr-Cyrl-CS" sz="2600" b="1" smtClean="0">
                <a:solidFill>
                  <a:srgbClr val="C00000"/>
                </a:solidFill>
                <a:latin typeface="Comic Sans MS" pitchFamily="66" charset="0"/>
              </a:rPr>
              <a:t>  - 54 наставника</a:t>
            </a:r>
            <a:endParaRPr lang="en-US" sz="26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428604"/>
            <a:ext cx="5929354" cy="785818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ОШ ”Анта Богићевић”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3077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rb skole.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251616">
            <a:off x="529400" y="7739"/>
            <a:ext cx="1473406" cy="1567695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8489007"/>
              </p:ext>
            </p:extLst>
          </p:nvPr>
        </p:nvGraphicFramePr>
        <p:xfrm>
          <a:off x="1143000" y="1214438"/>
          <a:ext cx="6858047" cy="537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9488"/>
                <a:gridCol w="2629786"/>
                <a:gridCol w="6187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ВРСТА АКТИВНОСТ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КАКО? КАДА?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Отв. дан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1. Представљање  родитеља различитих занимања ПО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радионице ,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недеља ПО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2. Израда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наставних средстава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по потреби (током године)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3. Организација ВНА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Иницијатива родитеља, по  позиву ,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различити </a:t>
                      </a: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конкурси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4. Израда сценографије и костима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културне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активности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5. Излети у природи, амбијентална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на</a:t>
                      </a: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става (родитељ, наставник, ученик)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по  плану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у школским програмима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6. Рад у комисијама- укључивање у спортске активности, културну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и јавну делатност школе, ...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предлог директора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(нова шк. год.)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7. Помоћ родитеља (практична, присуство, морална, финансијска)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по потреби ,позивом,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иницијативом родитеља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8. Давање предлога сарадње на родитељским састанцима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Позивом ОС (род. састанци)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9. Помоћ у прикупљању информација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за сајт школе и помоћ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у ажурирању сајта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задужени родитељи, по потреби ,позивом</a:t>
                      </a:r>
                      <a:endParaRPr lang="en-US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76" name="TextBox 2"/>
          <p:cNvSpPr txBox="1">
            <a:spLocks noChangeArrowheads="1"/>
          </p:cNvSpPr>
          <p:nvPr/>
        </p:nvSpPr>
        <p:spPr bwMode="auto">
          <a:xfrm>
            <a:off x="1000125" y="428625"/>
            <a:ext cx="785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solidFill>
                  <a:srgbClr val="0070C0"/>
                </a:solidFill>
              </a:rPr>
              <a:t>УКЉУЧИВАЊЕ У ВАННАСТАВНЕ АКТИВНОСТИ-НАСТАВНИЦИ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509868" y="429568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78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456290" y="2826272"/>
            <a:ext cx="267890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06725" y="371703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4486149"/>
              </p:ext>
            </p:extLst>
          </p:nvPr>
        </p:nvGraphicFramePr>
        <p:xfrm>
          <a:off x="1143000" y="1214438"/>
          <a:ext cx="7358113" cy="501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213"/>
                <a:gridCol w="2857520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ВРСТА АКТИВНОСТ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КАКО?  КАДА?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Отв. дан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1. Дечији васкршњи сабор Мионица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помоћ у организовању превоза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2. Бициклисти у природи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родитељи у акцији – укључивање у пројекат (јесен/пролеће)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3. Организоване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посете музеју и изложбама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родитељи информатори (када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се укаже </a:t>
                      </a: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прилика)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4. Мали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сајам ручних радова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материјална, помоћ у материјалу (Дан школе...)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5. Сајам здраве хране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припрема, приказ, савет,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рецепти (јесен)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6. Песничке вечери, дан – </a:t>
                      </a:r>
                      <a:r>
                        <a:rPr lang="sr-Cyrl-CS" sz="1400" b="1" dirty="0" smtClean="0">
                          <a:solidFill>
                            <a:srgbClr val="FF0000"/>
                          </a:solidFill>
                        </a:rPr>
                        <a:t>Антини дани,...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медијска пропраћеност, позив песника (два пута годишње)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7. Учешће родитеља у драмским секцијама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сценографија, костими, текст...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8. Излети, екскурзије...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родитељи као подршка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9. Музички дан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деца и родитељи - заједничка активност</a:t>
                      </a:r>
                      <a:endParaRPr lang="en-US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00" name="TextBox 2"/>
          <p:cNvSpPr txBox="1">
            <a:spLocks noChangeArrowheads="1"/>
          </p:cNvSpPr>
          <p:nvPr/>
        </p:nvSpPr>
        <p:spPr bwMode="auto">
          <a:xfrm>
            <a:off x="1000125" y="428625"/>
            <a:ext cx="785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solidFill>
                  <a:srgbClr val="0070C0"/>
                </a:solidFill>
              </a:rPr>
              <a:t>УКЉУЧИВАЊЕ У ВАННАСТАВНЕ АКТИВНОСТИ- РОДИТЕЉИ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143900" y="335756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602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143900" y="235743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43900" y="385762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43900" y="285749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43900" y="5643578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43900" y="4429132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3900" y="485776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43900" y="521495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8348741"/>
              </p:ext>
            </p:extLst>
          </p:nvPr>
        </p:nvGraphicFramePr>
        <p:xfrm>
          <a:off x="1285875" y="1785938"/>
          <a:ext cx="6858047" cy="428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7"/>
                <a:gridCol w="3310317"/>
                <a:gridCol w="6187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ВРСТА АКТИВНОСТ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КАКО? КАДА?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Отв. дан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1. Радионице и трибине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на нивоу ОДЕЉЕЊА,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РАЗРЕДА</a:t>
                      </a: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 и ШКОЛЕ (по потреби 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2. Савет родитеља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на нивоу школе, по  плану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Годишњег плана рада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3. Учешће у тимовима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на нивоу школе, дефинисано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 у Годишњем плану рада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4. Учешће и рад у комисијама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на нивоу школе, дефинисано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у </a:t>
                      </a: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Годишњем плану рада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5. Учешће у промовисању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на нивоу града, сарадња са локалном самоуправом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6. Посете, екскурзије, излети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на нивоу одељења,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разреда,школе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7. Избор уџбеника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на нивоу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8. Фонд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на нивоу школе, разреда,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одељења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20" name="TextBox 2"/>
          <p:cNvSpPr txBox="1">
            <a:spLocks noChangeArrowheads="1"/>
          </p:cNvSpPr>
          <p:nvPr/>
        </p:nvSpPr>
        <p:spPr bwMode="auto">
          <a:xfrm>
            <a:off x="1000125" y="428625"/>
            <a:ext cx="785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solidFill>
                  <a:srgbClr val="0070C0"/>
                </a:solidFill>
              </a:rPr>
              <a:t>УКЉУЧИВАЊЕ У ПРОЦЕС ДОНОШЕЊА ОДЛУКА -НАСТАВНИЦИ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24621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6971212"/>
              </p:ext>
            </p:extLst>
          </p:nvPr>
        </p:nvGraphicFramePr>
        <p:xfrm>
          <a:off x="1357313" y="1268759"/>
          <a:ext cx="6572295" cy="4805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817"/>
                <a:gridCol w="2552348"/>
                <a:gridCol w="957130"/>
              </a:tblGrid>
              <a:tr h="422610"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ВРСТА АКТИВНОСТ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КАКО?  КАДА?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Отв. дан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590496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1. Родитељски састанци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заједнички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најмање 4 пута годишње, групни по потреби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806223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2. Савет родитеља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јасно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дефинисање начина доношења одлука и одржавања  одељенских састанака и састанака Савета родитеља, </a:t>
                      </a: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комуникација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sr-Latn-CS" sz="1400" b="1" baseline="0" dirty="0" smtClean="0">
                          <a:solidFill>
                            <a:srgbClr val="C00000"/>
                          </a:solidFill>
                        </a:rPr>
                        <a:t>e –mailom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, појачана одговорност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2261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3. Школски одбор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учешће у доношењу одлука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563077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4. Тимови:</a:t>
                      </a:r>
                    </a:p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      - активну сарадњу са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 породицом</a:t>
                      </a:r>
                    </a:p>
                    <a:p>
                      <a:pPr algn="l"/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      - превенцију насиља</a:t>
                      </a:r>
                      <a:endParaRPr lang="sr-Cyrl-CS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      -   инклузивно образовање</a:t>
                      </a:r>
                    </a:p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     -   самовредновање</a:t>
                      </a:r>
                    </a:p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     -  школско развојно планирање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активно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учешће, различите иницијативе родитеља, извештаји на Савету родитеља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28" name="TextBox 2"/>
          <p:cNvSpPr txBox="1">
            <a:spLocks noChangeArrowheads="1"/>
          </p:cNvSpPr>
          <p:nvPr/>
        </p:nvSpPr>
        <p:spPr bwMode="auto">
          <a:xfrm>
            <a:off x="1000125" y="571500"/>
            <a:ext cx="785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solidFill>
                  <a:srgbClr val="0070C0"/>
                </a:solidFill>
              </a:rPr>
              <a:t>УКЉУЧИВАЊЕ УПРОЦЕС ДОНОШЕЊА ОДЛУКА - РОДИТЕЉИ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25631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9496904"/>
              </p:ext>
            </p:extLst>
          </p:nvPr>
        </p:nvGraphicFramePr>
        <p:xfrm>
          <a:off x="1143000" y="1643063"/>
          <a:ext cx="6858047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7"/>
                <a:gridCol w="3310317"/>
                <a:gridCol w="6187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ВРСТА АКТИВНОСТ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КАКО? КАДА?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Отв. дан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1. Радионица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професионалне оријентације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ЧОС и недеља професионалне оријентације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2. Посете часовима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обавезна настава , угледни часови, допунска настава, посебно организовани часови – радионице са родитељима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3. Помоћ у набавци наставних средстава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у сарадњи са предметним наставницима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4. Упознавање са начинима вредновања и оцењивања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родитељски састанци, сајт школе, блог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5. Упознавање са терминима писмених провера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сајт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школе, блог, огласна табла, мејл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6. Давање повратних информација о постигнућима ученика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отворена врата наставника, електронски дневник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60" name="TextBox 2"/>
          <p:cNvSpPr txBox="1">
            <a:spLocks noChangeArrowheads="1"/>
          </p:cNvSpPr>
          <p:nvPr/>
        </p:nvSpPr>
        <p:spPr bwMode="auto">
          <a:xfrm>
            <a:off x="1000125" y="428625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b="1">
                <a:solidFill>
                  <a:srgbClr val="0070C0"/>
                </a:solidFill>
              </a:rPr>
              <a:t>УКЉУЧИВАЊЕ У ПРОЦЕС НАСТАВЕ / УЧЕЊА </a:t>
            </a:r>
          </a:p>
          <a:p>
            <a:pPr algn="ctr"/>
            <a:r>
              <a:rPr lang="sr-Cyrl-CS" b="1">
                <a:solidFill>
                  <a:srgbClr val="0070C0"/>
                </a:solidFill>
              </a:rPr>
              <a:t>И  ВРЕДНОВАЊА ЗНАЊА -НАСТАВНИЦИ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3813" y="3929063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43813" y="2857500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43813" y="5000625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64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643813" y="2348880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43813" y="537321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8998367"/>
              </p:ext>
            </p:extLst>
          </p:nvPr>
        </p:nvGraphicFramePr>
        <p:xfrm>
          <a:off x="1357313" y="2143125"/>
          <a:ext cx="6572295" cy="247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6148"/>
                <a:gridCol w="2329017"/>
                <a:gridCol w="957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ВРСТА АКТИВНОСТи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КАКО?  КАДА?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Отв. дан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1. Присуствовање настави, нарочито у случајевима када постоји проблем на релацији наставник-ученик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Одредити време када родитељи могу да присуствују –узети у обзир радно време родитеља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2.  Чешће организовање родитељских састанака на тему наставних активности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и пружање потпуних информација о стању у одељењу (учење, дисциплина...)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68" name="TextBox 2"/>
          <p:cNvSpPr txBox="1">
            <a:spLocks noChangeArrowheads="1"/>
          </p:cNvSpPr>
          <p:nvPr/>
        </p:nvSpPr>
        <p:spPr bwMode="auto">
          <a:xfrm>
            <a:off x="1000125" y="571500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b="1">
                <a:solidFill>
                  <a:srgbClr val="0070C0"/>
                </a:solidFill>
              </a:rPr>
              <a:t>УКЉУЧИВАЊЕ У ПРОЦЕС НАСТАВЕ / УЧЕЊА </a:t>
            </a:r>
          </a:p>
          <a:p>
            <a:pPr algn="ctr"/>
            <a:r>
              <a:rPr lang="sr-Cyrl-CS" b="1">
                <a:solidFill>
                  <a:srgbClr val="0070C0"/>
                </a:solidFill>
              </a:rPr>
              <a:t>И  ВРЕДНОВАЊА ЗНАЊА - РОДИТЕЉИ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27669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401974" y="2852936"/>
            <a:ext cx="214312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4146143"/>
              </p:ext>
            </p:extLst>
          </p:nvPr>
        </p:nvGraphicFramePr>
        <p:xfrm>
          <a:off x="1214438" y="819151"/>
          <a:ext cx="6858047" cy="556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594"/>
                <a:gridCol w="2593680"/>
                <a:gridCol w="618773"/>
              </a:tblGrid>
              <a:tr h="590949"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ВРСТА АКТИВНОСТ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КАКО? КАДА?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C00000"/>
                          </a:solidFill>
                        </a:rPr>
                        <a:t>Отв. дан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528744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1. Размена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путем мејла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прикупљање (анализа потреба током године)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415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2. Сајт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ажурирање </a:t>
                      </a:r>
                      <a:r>
                        <a:rPr lang="sr-Cyrl-CS" sz="1400" b="1" dirty="0" smtClean="0">
                          <a:solidFill>
                            <a:srgbClr val="FF0000"/>
                          </a:solidFill>
                        </a:rPr>
                        <a:t>- унапредити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415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3. Блог наставника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отварање налога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415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4. Телефон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разговори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по потреби -хитни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5. Родитељски састанак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4 током године најмање, по потреби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46462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6. Отворена врата:</a:t>
                      </a:r>
                    </a:p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     - наставника</a:t>
                      </a:r>
                    </a:p>
                    <a:p>
                      <a:pPr algn="l"/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    -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 недељно</a:t>
                      </a:r>
                    </a:p>
                    <a:p>
                      <a:pPr algn="l"/>
                      <a:endParaRPr lang="sr-Cyrl-CS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 месечно (стални термин)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415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7. Е - дневник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 потреба (будућност)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415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8. Медији, </a:t>
                      </a:r>
                      <a:r>
                        <a:rPr lang="sr-Cyrl-CS" sz="1400" b="1" dirty="0" smtClean="0">
                          <a:solidFill>
                            <a:srgbClr val="FF0000"/>
                          </a:solidFill>
                        </a:rPr>
                        <a:t>информативна </a:t>
                      </a:r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 табла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прослеђивање информација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46462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9.Трибине,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округли сто, дискусије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Теме у зависности од интересовања и потреба родитеља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8744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10. Учешће родитеља  у  ШРП, самовредновању рада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радионице, анкете, упитинци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24" name="TextBox 2"/>
          <p:cNvSpPr txBox="1">
            <a:spLocks noChangeArrowheads="1"/>
          </p:cNvSpPr>
          <p:nvPr/>
        </p:nvSpPr>
        <p:spPr bwMode="auto">
          <a:xfrm>
            <a:off x="2286000" y="357188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400" b="1">
                <a:solidFill>
                  <a:srgbClr val="0070C0"/>
                </a:solidFill>
              </a:rPr>
              <a:t>ИНФОРМИСАЊЕ - НАСТАВНИЦИ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3834" y="5357826"/>
            <a:ext cx="214312" cy="214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726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6860800"/>
              </p:ext>
            </p:extLst>
          </p:nvPr>
        </p:nvGraphicFramePr>
        <p:xfrm>
          <a:off x="1143000" y="1196752"/>
          <a:ext cx="6858047" cy="4627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7"/>
                <a:gridCol w="3310317"/>
                <a:gridCol w="618773"/>
              </a:tblGrid>
              <a:tr h="640942"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ВРСТА АКТИВНОСТ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КАКО? КАДА?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b="1" dirty="0" smtClean="0">
                          <a:solidFill>
                            <a:srgbClr val="0070C0"/>
                          </a:solidFill>
                        </a:rPr>
                        <a:t>Отв. дан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809611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1. Обавештење о родитељским састанцима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-одлазак у школу</a:t>
                      </a:r>
                    </a:p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-преко деце</a:t>
                      </a:r>
                    </a:p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-путем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sr-Latn-CS" sz="1400" b="1" baseline="0" dirty="0" smtClean="0">
                          <a:solidFill>
                            <a:srgbClr val="C00000"/>
                          </a:solidFill>
                        </a:rPr>
                        <a:t>e-maila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73474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2. Огласна табла у школи/ван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постављање огласне табле испред школе са свакодневним дешавањима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73474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3. Сајт школе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у оквиру сајта школе,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свако одељење има своју страницу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10428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4. </a:t>
                      </a:r>
                      <a:r>
                        <a:rPr lang="sr-Latn-CS" sz="1400" b="1" dirty="0" smtClean="0">
                          <a:solidFill>
                            <a:srgbClr val="C00000"/>
                          </a:solidFill>
                        </a:rPr>
                        <a:t>Facebook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блог или страница, групе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09611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5. Телефонска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комуникација/разред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уколико постоји проблем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са дететом (разредни-родитељ) контакт, телеф. позив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09611"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6. Мејл комуникација - родитељ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1400" b="1" dirty="0" smtClean="0">
                          <a:solidFill>
                            <a:srgbClr val="C00000"/>
                          </a:solidFill>
                        </a:rPr>
                        <a:t>уколико постоји проблем</a:t>
                      </a:r>
                      <a:r>
                        <a:rPr lang="sr-Cyrl-CS" sz="1400" b="1" baseline="0" dirty="0" smtClean="0">
                          <a:solidFill>
                            <a:srgbClr val="C00000"/>
                          </a:solidFill>
                        </a:rPr>
                        <a:t> са дететом (разредни-родитељ) контакт, телеф. позив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35" name="TextBox 6"/>
          <p:cNvSpPr txBox="1">
            <a:spLocks noChangeArrowheads="1"/>
          </p:cNvSpPr>
          <p:nvPr/>
        </p:nvSpPr>
        <p:spPr bwMode="auto">
          <a:xfrm>
            <a:off x="1714500" y="50006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400" b="1">
                <a:solidFill>
                  <a:srgbClr val="0070C0"/>
                </a:solidFill>
              </a:rPr>
              <a:t>ИНФОРМИСАЊЕ - РОДИТЕЉИ</a:t>
            </a:r>
            <a:endParaRPr lang="en-US" sz="2400" b="1">
              <a:solidFill>
                <a:srgbClr val="0070C0"/>
              </a:solidFill>
            </a:endParaRPr>
          </a:p>
        </p:txBody>
      </p:sp>
      <p:pic>
        <p:nvPicPr>
          <p:cNvPr id="29736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sr-Cyrl-CS" dirty="0" smtClean="0">
                <a:solidFill>
                  <a:srgbClr val="0070C0"/>
                </a:solidFill>
              </a:rPr>
              <a:t>Настављамо даље....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" y="1052736"/>
            <a:ext cx="6159600" cy="56401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CS" sz="2000" b="1" dirty="0" smtClean="0">
                <a:solidFill>
                  <a:srgbClr val="C00000"/>
                </a:solidFill>
              </a:rPr>
              <a:t>Активности  за идућу годину ће јасно </a:t>
            </a:r>
          </a:p>
          <a:p>
            <a:pPr marL="0" indent="0">
              <a:buNone/>
            </a:pPr>
            <a:r>
              <a:rPr lang="sr-Cyrl-CS" sz="2000" b="1" dirty="0">
                <a:solidFill>
                  <a:srgbClr val="C00000"/>
                </a:solidFill>
              </a:rPr>
              <a:t>д</a:t>
            </a:r>
            <a:r>
              <a:rPr lang="sr-Cyrl-CS" sz="2000" b="1" dirty="0" smtClean="0">
                <a:solidFill>
                  <a:srgbClr val="C00000"/>
                </a:solidFill>
              </a:rPr>
              <a:t>ефинисати тим за сарадњу са породицом уз уважавање предлога добијених на „Радионици развијања парт. односа породице и школе“ које ће ући у Годишњи план рада школе за 2016/17. год</a:t>
            </a:r>
          </a:p>
          <a:p>
            <a:pPr>
              <a:buFont typeface="Wingdings" pitchFamily="2" charset="2"/>
              <a:buChar char="q"/>
            </a:pPr>
            <a:r>
              <a:rPr lang="sr-Cyrl-CS" sz="2000" b="1" dirty="0" smtClean="0">
                <a:solidFill>
                  <a:srgbClr val="C00000"/>
                </a:solidFill>
              </a:rPr>
              <a:t>Одржавање „Отворених дана школе“ једном </a:t>
            </a:r>
          </a:p>
          <a:p>
            <a:pPr marL="0" indent="0">
              <a:buNone/>
            </a:pPr>
            <a:r>
              <a:rPr lang="sr-Cyrl-CS" sz="2000" b="1" dirty="0" smtClean="0">
                <a:solidFill>
                  <a:srgbClr val="C00000"/>
                </a:solidFill>
              </a:rPr>
              <a:t>месечно, у утврђеном термину и полугодишњим планом садржаја са којим ће сви родитељи бити упознати                                                                 </a:t>
            </a:r>
          </a:p>
          <a:p>
            <a:pPr>
              <a:buFont typeface="Wingdings" pitchFamily="2" charset="2"/>
              <a:buChar char="q"/>
            </a:pPr>
            <a:endParaRPr lang="sr-Cyrl-C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CS" sz="2400" b="1" dirty="0" smtClean="0">
                <a:solidFill>
                  <a:srgbClr val="C00000"/>
                </a:solidFill>
              </a:rPr>
              <a:t>                                                                          Тим</a:t>
            </a:r>
          </a:p>
          <a:p>
            <a:pPr marL="0" indent="0">
              <a:buNone/>
            </a:pPr>
            <a:r>
              <a:rPr lang="sr-Cyrl-CS" sz="2400" b="1" dirty="0" smtClean="0">
                <a:solidFill>
                  <a:srgbClr val="C00000"/>
                </a:solidFill>
              </a:rPr>
              <a:t>                                                                           за                                                                                                                    </a:t>
            </a:r>
            <a:endParaRPr lang="sr-Cyrl-C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CS" sz="2000" b="1" dirty="0" smtClean="0">
                <a:solidFill>
                  <a:srgbClr val="C00000"/>
                </a:solidFill>
              </a:rPr>
              <a:t>                                                                             п   сарадњу</a:t>
            </a:r>
          </a:p>
          <a:p>
            <a:pPr marL="0" indent="0">
              <a:buNone/>
            </a:pPr>
            <a:r>
              <a:rPr lang="sr-Cyrl-CS" sz="2000" b="1" dirty="0">
                <a:solidFill>
                  <a:srgbClr val="C00000"/>
                </a:solidFill>
              </a:rPr>
              <a:t> </a:t>
            </a:r>
            <a:r>
              <a:rPr lang="sr-Cyrl-CS" sz="2000" b="1" dirty="0" smtClean="0">
                <a:solidFill>
                  <a:srgbClr val="C00000"/>
                </a:solidFill>
              </a:rPr>
              <a:t>                                                                                         са</a:t>
            </a:r>
          </a:p>
          <a:p>
            <a:pPr marL="0" indent="0">
              <a:buNone/>
            </a:pPr>
            <a:r>
              <a:rPr lang="sr-Cyrl-CS" sz="2000" b="1" dirty="0">
                <a:solidFill>
                  <a:srgbClr val="C00000"/>
                </a:solidFill>
              </a:rPr>
              <a:t> </a:t>
            </a:r>
            <a:r>
              <a:rPr lang="sr-Cyrl-CS" sz="2000" b="1" dirty="0" smtClean="0">
                <a:solidFill>
                  <a:srgbClr val="C00000"/>
                </a:solidFill>
              </a:rPr>
              <a:t>                                                                             породицом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30724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олажи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285860"/>
            <a:ext cx="2341462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TRIBINA J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6737">
            <a:off x="980703" y="4050392"/>
            <a:ext cx="1905000" cy="2435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PLAKAT tribina ma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5636">
            <a:off x="3173812" y="3999187"/>
            <a:ext cx="1920246" cy="245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1143000"/>
          </a:xfrm>
        </p:spPr>
        <p:txBody>
          <a:bodyPr/>
          <a:lstStyle/>
          <a:p>
            <a:pPr algn="l" eaLnBrk="1" hangingPunct="1"/>
            <a:r>
              <a:rPr lang="sr-Cyrl-CS" sz="2800" b="1" smtClean="0">
                <a:solidFill>
                  <a:srgbClr val="0070C0"/>
                </a:solidFill>
              </a:rPr>
              <a:t>Које су до сада биле најчешће области сарадње са родитељима у нашој школи?</a:t>
            </a:r>
            <a:r>
              <a:rPr lang="en-US" sz="2800" b="1" smtClean="0">
                <a:solidFill>
                  <a:srgbClr val="0070C0"/>
                </a:solidFill>
              </a:rPr>
              <a:t/>
            </a:r>
            <a:br>
              <a:rPr lang="en-US" sz="2800" b="1" smtClean="0">
                <a:solidFill>
                  <a:srgbClr val="0070C0"/>
                </a:solidFill>
              </a:rPr>
            </a:br>
            <a:endParaRPr lang="en-US" sz="2800" b="1" smtClean="0">
              <a:solidFill>
                <a:srgbClr val="0070C0"/>
              </a:solidFill>
            </a:endParaRPr>
          </a:p>
        </p:txBody>
      </p:sp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07206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sr-Cyrl-CS" sz="2200" b="1" dirty="0" smtClean="0">
                <a:solidFill>
                  <a:srgbClr val="C00000"/>
                </a:solidFill>
              </a:rPr>
              <a:t>Родитељски састанци ;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sr-Cyrl-CS" sz="2200" b="1" dirty="0" smtClean="0">
                <a:solidFill>
                  <a:srgbClr val="C00000"/>
                </a:solidFill>
              </a:rPr>
              <a:t>„Отворена врата наставника“ (индивидуални разговори у одређено време појединачно са наставницима);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sr-Cyrl-CS" sz="2200" b="1" dirty="0" smtClean="0">
                <a:solidFill>
                  <a:srgbClr val="C00000"/>
                </a:solidFill>
              </a:rPr>
              <a:t>Учешће родитеља у раду Савета родитеља школе;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sr-Cyrl-CS" sz="2200" b="1" dirty="0" smtClean="0">
                <a:solidFill>
                  <a:srgbClr val="C00000"/>
                </a:solidFill>
              </a:rPr>
              <a:t>Родитељи као сарадници у спровођењу програма ПО и здравственог васпитања;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sr-Cyrl-CS" sz="2200" b="1" dirty="0" smtClean="0">
                <a:solidFill>
                  <a:srgbClr val="C00000"/>
                </a:solidFill>
              </a:rPr>
              <a:t>Родитељи као учесници и сарадници у реализацији културних активности школе ( Дан школе, обележавање значајних датума, концерти, „Ја имам таленат“...);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sr-Cyrl-CS" sz="2200" b="1" dirty="0" smtClean="0">
                <a:solidFill>
                  <a:srgbClr val="C00000"/>
                </a:solidFill>
              </a:rPr>
              <a:t>Родитељи као чланови тимова ( за ПО, инклузивно образовање, ШРП,за превенцију насиља,  самовредновање ) ;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sr-Cyrl-CS" sz="2200" b="1" dirty="0" smtClean="0">
                <a:solidFill>
                  <a:srgbClr val="C00000"/>
                </a:solidFill>
              </a:rPr>
              <a:t>Формиран Тим за сарадњу са породицом </a:t>
            </a:r>
            <a:endParaRPr lang="en-US" sz="2200" b="1" dirty="0" smtClean="0">
              <a:solidFill>
                <a:srgbClr val="C00000"/>
              </a:solidFill>
            </a:endParaRPr>
          </a:p>
        </p:txBody>
      </p:sp>
      <p:pic>
        <p:nvPicPr>
          <p:cNvPr id="4100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Cyrl-CS" sz="2800" b="1" dirty="0">
                <a:solidFill>
                  <a:srgbClr val="0070C0"/>
                </a:solidFill>
              </a:rPr>
              <a:t> </a:t>
            </a:r>
            <a:r>
              <a:rPr lang="sr-Cyrl-CS" sz="2800" b="1" dirty="0" smtClean="0">
                <a:solidFill>
                  <a:srgbClr val="0070C0"/>
                </a:solidFill>
              </a:rPr>
              <a:t>  </a:t>
            </a:r>
            <a:br>
              <a:rPr lang="sr-Cyrl-CS" sz="2800" b="1" dirty="0" smtClean="0">
                <a:solidFill>
                  <a:srgbClr val="0070C0"/>
                </a:solidFill>
              </a:rPr>
            </a:br>
            <a:r>
              <a:rPr lang="sr-Cyrl-CS" sz="2800" b="1" dirty="0">
                <a:solidFill>
                  <a:srgbClr val="0070C0"/>
                </a:solidFill>
              </a:rPr>
              <a:t> </a:t>
            </a:r>
            <a:r>
              <a:rPr lang="sr-Cyrl-CS" sz="2800" b="1" dirty="0" smtClean="0">
                <a:solidFill>
                  <a:srgbClr val="0070C0"/>
                </a:solidFill>
              </a:rPr>
              <a:t>     А онда смо се укључили у овај пројекат....</a:t>
            </a:r>
            <a:br>
              <a:rPr lang="sr-Cyrl-CS" sz="2800" b="1" dirty="0" smtClean="0">
                <a:solidFill>
                  <a:srgbClr val="0070C0"/>
                </a:solidFill>
              </a:rPr>
            </a:br>
            <a:r>
              <a:rPr lang="sr-Cyrl-CS" sz="2800" b="1" dirty="0">
                <a:solidFill>
                  <a:srgbClr val="0070C0"/>
                </a:solidFill>
              </a:rPr>
              <a:t> </a:t>
            </a:r>
            <a:r>
              <a:rPr lang="sr-Cyrl-CS" sz="2800" b="1" dirty="0" smtClean="0">
                <a:solidFill>
                  <a:srgbClr val="0070C0"/>
                </a:solidFill>
              </a:rPr>
              <a:t>         Шта смо урадили за 2,5 месеца....      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5123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raznovr. akt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071802" y="1643050"/>
            <a:ext cx="3620770" cy="4525963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Cvijiceva 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1785926"/>
            <a:ext cx="2304006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Cvijiceva 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0" y="4214818"/>
            <a:ext cx="2214578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Murali Antina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15140" y="1428736"/>
            <a:ext cx="192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utakmica rod. nast. 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15140" y="4143380"/>
            <a:ext cx="221461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338138" y="476672"/>
            <a:ext cx="8258175" cy="1152128"/>
          </a:xfrm>
        </p:spPr>
        <p:txBody>
          <a:bodyPr/>
          <a:lstStyle/>
          <a:p>
            <a:pPr algn="ctr"/>
            <a:r>
              <a:rPr lang="sr-Cyrl-CS" sz="2400" dirty="0" smtClean="0">
                <a:solidFill>
                  <a:srgbClr val="0070C0"/>
                </a:solidFill>
              </a:rPr>
              <a:t/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>
                <a:solidFill>
                  <a:srgbClr val="0070C0"/>
                </a:solidFill>
              </a:rPr>
              <a:t/>
            </a:r>
            <a:br>
              <a:rPr lang="sr-Cyrl-CS" sz="2400" dirty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/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>
                <a:solidFill>
                  <a:srgbClr val="0070C0"/>
                </a:solidFill>
              </a:rPr>
              <a:t/>
            </a:r>
            <a:br>
              <a:rPr lang="sr-Cyrl-CS" sz="2400" dirty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/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>
                <a:solidFill>
                  <a:srgbClr val="0070C0"/>
                </a:solidFill>
              </a:rPr>
              <a:t/>
            </a:r>
            <a:br>
              <a:rPr lang="sr-Cyrl-CS" sz="2400" dirty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/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>Месец „Франкофоније“-</a:t>
            </a:r>
            <a:r>
              <a:rPr lang="sr-Latn-CS" sz="2400" dirty="0" smtClean="0">
                <a:solidFill>
                  <a:srgbClr val="0070C0"/>
                </a:solidFill>
              </a:rPr>
              <a:t> </a:t>
            </a:r>
            <a:r>
              <a:rPr lang="sr-Cyrl-CS" sz="2400" dirty="0" smtClean="0">
                <a:solidFill>
                  <a:srgbClr val="0070C0"/>
                </a:solidFill>
              </a:rPr>
              <a:t>часови обавезне наставе француског језика са родитељима као учесницима у групном раду са децом          28.03.2016.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rankofonija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2500306"/>
            <a:ext cx="2275840" cy="170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148" name="Text Placeholder 8"/>
          <p:cNvSpPr>
            <a:spLocks noGrp="1"/>
          </p:cNvSpPr>
          <p:nvPr>
            <p:ph type="body" sz="half" idx="2"/>
          </p:nvPr>
        </p:nvSpPr>
        <p:spPr>
          <a:xfrm>
            <a:off x="1714500" y="1484783"/>
            <a:ext cx="3008313" cy="10091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CS" sz="2400" b="1" dirty="0" smtClean="0">
                <a:solidFill>
                  <a:srgbClr val="C00000"/>
                </a:solidFill>
              </a:rPr>
              <a:t>14 </a:t>
            </a:r>
            <a:r>
              <a:rPr lang="sr-Cyrl-CS" sz="2400" b="1" dirty="0" smtClean="0">
                <a:solidFill>
                  <a:srgbClr val="C00000"/>
                </a:solidFill>
              </a:rPr>
              <a:t>родитеља</a:t>
            </a:r>
          </a:p>
          <a:p>
            <a:pPr lvl="1">
              <a:buFont typeface="Wingdings" pitchFamily="2" charset="2"/>
              <a:buChar char="Ø"/>
            </a:pPr>
            <a:r>
              <a:rPr lang="sr-Cyrl-CS" sz="2400" b="1" dirty="0" smtClean="0">
                <a:solidFill>
                  <a:srgbClr val="C00000"/>
                </a:solidFill>
              </a:rPr>
              <a:t>58 ученика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6149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rankofonija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4786322"/>
            <a:ext cx="2275840" cy="170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Frankofonija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643438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rankofonija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43702" y="2500306"/>
            <a:ext cx="2275840" cy="170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Колажи1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14678" y="2428868"/>
            <a:ext cx="3286148" cy="4000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algn="ctr"/>
            <a:r>
              <a:rPr lang="sr-Cyrl-CS" sz="2400" dirty="0" smtClean="0">
                <a:solidFill>
                  <a:srgbClr val="0070C0"/>
                </a:solidFill>
              </a:rPr>
              <a:t>„Радионица развијања партнерских односа породице и школе“     6.04.2016.</a:t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>ОШ ”Анта Богићевић”   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7171" name="Text Placeholder 8"/>
          <p:cNvSpPr>
            <a:spLocks noGrp="1"/>
          </p:cNvSpPr>
          <p:nvPr>
            <p:ph type="body" sz="half" idx="2"/>
          </p:nvPr>
        </p:nvSpPr>
        <p:spPr>
          <a:xfrm>
            <a:off x="1857375" y="1357313"/>
            <a:ext cx="3008313" cy="12080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CS" sz="2800" b="1" smtClean="0">
                <a:solidFill>
                  <a:srgbClr val="C00000"/>
                </a:solidFill>
              </a:rPr>
              <a:t>14 </a:t>
            </a:r>
            <a:r>
              <a:rPr lang="sr-Cyrl-CS" sz="2800" b="1" smtClean="0">
                <a:solidFill>
                  <a:srgbClr val="C00000"/>
                </a:solidFill>
              </a:rPr>
              <a:t>родитеља</a:t>
            </a:r>
          </a:p>
          <a:p>
            <a:pPr>
              <a:buFont typeface="Wingdings" pitchFamily="2" charset="2"/>
              <a:buChar char="Ø"/>
            </a:pPr>
            <a:r>
              <a:rPr lang="sr-Cyrl-CS" sz="2800" b="1" smtClean="0">
                <a:solidFill>
                  <a:srgbClr val="C00000"/>
                </a:solidFill>
              </a:rPr>
              <a:t>14 наставника</a:t>
            </a:r>
            <a:endParaRPr lang="en-US" sz="2800" b="1" smtClean="0">
              <a:solidFill>
                <a:srgbClr val="C00000"/>
              </a:solidFill>
            </a:endParaRPr>
          </a:p>
        </p:txBody>
      </p:sp>
      <p:pic>
        <p:nvPicPr>
          <p:cNvPr id="7172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зај. рад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428875"/>
            <a:ext cx="335756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16" descr="Obrazovanje 5+ radionica 16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" y="2643188"/>
            <a:ext cx="2560638" cy="1439862"/>
          </a:xfrm>
        </p:spPr>
      </p:pic>
      <p:pic>
        <p:nvPicPr>
          <p:cNvPr id="18" name="Picture 17" descr="Obrazovanje 5+ radionica 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500563"/>
            <a:ext cx="24177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Obrazovanje 5+ radionica 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3363" y="2571750"/>
            <a:ext cx="2417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ribina ucionica 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429125"/>
            <a:ext cx="250031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algn="ctr"/>
            <a:r>
              <a:rPr lang="sr-Cyrl-CS" sz="2400" dirty="0" smtClean="0">
                <a:solidFill>
                  <a:srgbClr val="0070C0"/>
                </a:solidFill>
              </a:rPr>
              <a:t>Сусрети ученика ОШ „Јован Цвијић“ и ОШ „Анта Богићевић“ са родитељима експертима различитих занимања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>                                                                        21.04.2016.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8195" name="Text Placeholder 8"/>
          <p:cNvSpPr>
            <a:spLocks noGrp="1"/>
          </p:cNvSpPr>
          <p:nvPr>
            <p:ph type="body" sz="half" idx="2"/>
          </p:nvPr>
        </p:nvSpPr>
        <p:spPr>
          <a:xfrm>
            <a:off x="1643063" y="1412776"/>
            <a:ext cx="6929437" cy="100974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CS" sz="2400" b="1" dirty="0" smtClean="0">
                <a:solidFill>
                  <a:srgbClr val="C00000"/>
                </a:solidFill>
              </a:rPr>
              <a:t>1</a:t>
            </a:r>
            <a:r>
              <a:rPr lang="sr-Cyrl-CS" sz="2400" b="1" dirty="0" smtClean="0">
                <a:solidFill>
                  <a:srgbClr val="C00000"/>
                </a:solidFill>
              </a:rPr>
              <a:t>8 родитеља различитих занимања </a:t>
            </a:r>
          </a:p>
          <a:p>
            <a:pPr>
              <a:buFont typeface="Wingdings" pitchFamily="2" charset="2"/>
              <a:buChar char="Ø"/>
            </a:pPr>
            <a:r>
              <a:rPr lang="sr-Cyrl-CS" sz="2400" b="1" dirty="0" smtClean="0">
                <a:solidFill>
                  <a:srgbClr val="C00000"/>
                </a:solidFill>
              </a:rPr>
              <a:t>70 ученика </a:t>
            </a:r>
            <a:r>
              <a:rPr lang="sr-Latn-CS" sz="2400" b="1" dirty="0" smtClean="0">
                <a:solidFill>
                  <a:srgbClr val="C00000"/>
                </a:solidFill>
              </a:rPr>
              <a:t>VII</a:t>
            </a:r>
            <a:r>
              <a:rPr lang="sr-Cyrl-CS" sz="2400" b="1" dirty="0" smtClean="0">
                <a:solidFill>
                  <a:srgbClr val="C00000"/>
                </a:solidFill>
              </a:rPr>
              <a:t> и </a:t>
            </a:r>
            <a:r>
              <a:rPr lang="sr-Latn-CS" sz="2400" b="1" dirty="0" smtClean="0">
                <a:solidFill>
                  <a:srgbClr val="C00000"/>
                </a:solidFill>
              </a:rPr>
              <a:t>VIII</a:t>
            </a:r>
            <a:r>
              <a:rPr lang="sr-Cyrl-CS" sz="2400" b="1" dirty="0" smtClean="0">
                <a:solidFill>
                  <a:srgbClr val="C00000"/>
                </a:solidFill>
              </a:rPr>
              <a:t> разреда две школе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pic>
        <p:nvPicPr>
          <p:cNvPr id="8196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rod. expert 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4357688"/>
            <a:ext cx="2879725" cy="2160587"/>
          </a:xfrm>
        </p:spPr>
      </p:pic>
      <p:pic>
        <p:nvPicPr>
          <p:cNvPr id="13" name="Picture 12" descr="rod. expert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571750"/>
            <a:ext cx="19192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rod. expert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571750"/>
            <a:ext cx="19192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vijiceva 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2571750"/>
            <a:ext cx="20399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vijiceva 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4357688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14438"/>
          </a:xfrm>
        </p:spPr>
        <p:txBody>
          <a:bodyPr/>
          <a:lstStyle/>
          <a:p>
            <a:pPr algn="l"/>
            <a:r>
              <a:rPr lang="sr-Latn-CS" sz="2600" b="1" dirty="0" smtClean="0">
                <a:solidFill>
                  <a:srgbClr val="0070C0"/>
                </a:solidFill>
              </a:rPr>
              <a:t>	</a:t>
            </a:r>
            <a:r>
              <a:rPr lang="sr-Cyrl-CS" sz="2600" b="1" dirty="0" smtClean="0">
                <a:solidFill>
                  <a:srgbClr val="0070C0"/>
                </a:solidFill>
              </a:rPr>
              <a:t>Састанак Тима за сарадњу са породицом</a:t>
            </a:r>
            <a:r>
              <a:rPr lang="en-US" sz="2600" b="1" dirty="0" smtClean="0">
                <a:solidFill>
                  <a:srgbClr val="0070C0"/>
                </a:solidFill>
              </a:rPr>
              <a:t/>
            </a:r>
            <a:br>
              <a:rPr lang="en-US" sz="2600" b="1" dirty="0" smtClean="0">
                <a:solidFill>
                  <a:srgbClr val="0070C0"/>
                </a:solidFill>
              </a:rPr>
            </a:br>
            <a:r>
              <a:rPr lang="sr-Cyrl-CS" sz="2600" b="1" dirty="0" smtClean="0">
                <a:solidFill>
                  <a:srgbClr val="0070C0"/>
                </a:solidFill>
              </a:rPr>
              <a:t>       ОШ  „Анта Богићевић“        22.04.2016.                                                                  </a:t>
            </a:r>
            <a:r>
              <a:rPr lang="en-US" sz="2600" b="1" dirty="0" smtClean="0">
                <a:solidFill>
                  <a:srgbClr val="0070C0"/>
                </a:solidFill>
              </a:rPr>
              <a:t/>
            </a:r>
            <a:br>
              <a:rPr lang="en-US" sz="2600" b="1" dirty="0" smtClean="0">
                <a:solidFill>
                  <a:srgbClr val="0070C0"/>
                </a:solidFill>
              </a:rPr>
            </a:br>
            <a:endParaRPr lang="en-US" sz="2600" b="1" dirty="0" smtClean="0">
              <a:solidFill>
                <a:srgbClr val="0070C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0006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CS" sz="2000" b="1" u="sng" dirty="0" smtClean="0">
                <a:solidFill>
                  <a:srgbClr val="C00000"/>
                </a:solidFill>
              </a:rPr>
              <a:t>Основни закључци:</a:t>
            </a:r>
            <a:endParaRPr lang="en-US" sz="2000" b="1" u="sng" dirty="0" smtClean="0">
              <a:solidFill>
                <a:srgbClr val="C00000"/>
              </a:solidFill>
            </a:endParaRPr>
          </a:p>
          <a:p>
            <a:r>
              <a:rPr lang="sr-Cyrl-CS" sz="2000" b="1" dirty="0" smtClean="0">
                <a:solidFill>
                  <a:srgbClr val="C00000"/>
                </a:solidFill>
              </a:rPr>
              <a:t>одржавање 2 дана „отворених врата школе“ до краја шк. године;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sr-Cyrl-CS" sz="2000" b="1" dirty="0" smtClean="0">
                <a:solidFill>
                  <a:srgbClr val="C00000"/>
                </a:solidFill>
              </a:rPr>
              <a:t> унапредити информисање родитеља путем постављања информативне табле;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sr-Cyrl-CS" sz="2000" b="1" dirty="0" smtClean="0">
                <a:solidFill>
                  <a:srgbClr val="C00000"/>
                </a:solidFill>
              </a:rPr>
              <a:t> допуна флајера за родитеље првака са основним информацијама;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sr-Cyrl-CS" sz="2000" b="1" dirty="0" smtClean="0">
                <a:solidFill>
                  <a:srgbClr val="C00000"/>
                </a:solidFill>
              </a:rPr>
              <a:t>Размена  </a:t>
            </a:r>
            <a:r>
              <a:rPr lang="sr-Latn-CS" sz="2000" b="1" dirty="0" smtClean="0">
                <a:solidFill>
                  <a:srgbClr val="C00000"/>
                </a:solidFill>
              </a:rPr>
              <a:t>e-mail </a:t>
            </a:r>
            <a:r>
              <a:rPr lang="sr-Cyrl-CS" sz="2000" b="1" dirty="0" smtClean="0">
                <a:solidFill>
                  <a:srgbClr val="C00000"/>
                </a:solidFill>
              </a:rPr>
              <a:t> адреса родитеља у оквиру одељења;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sr-Cyrl-CS" sz="2000" b="1" dirty="0" smtClean="0">
                <a:solidFill>
                  <a:srgbClr val="C00000"/>
                </a:solidFill>
              </a:rPr>
              <a:t>унапређивање рада Савета родитеља (веће учешће родитеља у органима и тимовима школе, ажурнијо</a:t>
            </a:r>
            <a:r>
              <a:rPr lang="sr-Latn-CS" sz="2000" b="1" dirty="0" smtClean="0">
                <a:solidFill>
                  <a:srgbClr val="C00000"/>
                </a:solidFill>
              </a:rPr>
              <a:t>j</a:t>
            </a:r>
            <a:r>
              <a:rPr lang="sr-Cyrl-CS" sz="2000" b="1" dirty="0" smtClean="0">
                <a:solidFill>
                  <a:srgbClr val="C00000"/>
                </a:solidFill>
              </a:rPr>
              <a:t> комуникацији, слање материјала за седнце електронским путем..);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sr-Cyrl-CS" sz="2000" b="1" dirty="0" smtClean="0">
                <a:solidFill>
                  <a:srgbClr val="C00000"/>
                </a:solidFill>
              </a:rPr>
              <a:t> дефинисање садржаја дела сајта школе посвећеног родитељима;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sr-Cyrl-CS" sz="2000" b="1" dirty="0" smtClean="0">
                <a:solidFill>
                  <a:srgbClr val="C00000"/>
                </a:solidFill>
              </a:rPr>
              <a:t> подршка пројекту „Цикло село“;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sr-Cyrl-CS" sz="2000" b="1" dirty="0" smtClean="0">
                <a:solidFill>
                  <a:srgbClr val="C00000"/>
                </a:solidFill>
              </a:rPr>
              <a:t>промовисати рад Фонда школе ;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sr-Cyrl-CS" sz="2000" b="1" dirty="0" smtClean="0">
                <a:solidFill>
                  <a:srgbClr val="C00000"/>
                </a:solidFill>
              </a:rPr>
              <a:t> организовање угледних часова наставника на којим ће моћи да присуствују родтељи...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9220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1000125" y="0"/>
            <a:ext cx="8143875" cy="1214438"/>
          </a:xfrm>
        </p:spPr>
        <p:txBody>
          <a:bodyPr/>
          <a:lstStyle/>
          <a:p>
            <a:pPr algn="ctr"/>
            <a:r>
              <a:rPr lang="sr-Cyrl-CS" sz="2400" dirty="0" smtClean="0">
                <a:solidFill>
                  <a:srgbClr val="0070C0"/>
                </a:solidFill>
              </a:rPr>
              <a:t>Прва Отворена врата ОШ „Анта Богићевић“</a:t>
            </a:r>
            <a:br>
              <a:rPr lang="sr-Cyrl-CS" sz="2400" dirty="0" smtClean="0">
                <a:solidFill>
                  <a:srgbClr val="0070C0"/>
                </a:solidFill>
              </a:rPr>
            </a:br>
            <a:r>
              <a:rPr lang="sr-Cyrl-CS" sz="2400" dirty="0" smtClean="0">
                <a:solidFill>
                  <a:srgbClr val="0070C0"/>
                </a:solidFill>
              </a:rPr>
              <a:t>                                                        18. 05. 2016. 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10243" name="Picture 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1288"/>
            <a:ext cx="1952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Content Placeholder 10" descr="PLAKAT tribina ma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2786058"/>
            <a:ext cx="292895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raznovr. akt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857364"/>
            <a:ext cx="3571900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6" name="Text Placeholder 8"/>
          <p:cNvSpPr>
            <a:spLocks noGrp="1"/>
          </p:cNvSpPr>
          <p:nvPr>
            <p:ph type="body" sz="half" idx="2"/>
          </p:nvPr>
        </p:nvSpPr>
        <p:spPr>
          <a:xfrm>
            <a:off x="1571625" y="1214438"/>
            <a:ext cx="3008313" cy="12080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CS" sz="2400" b="1" smtClean="0">
                <a:solidFill>
                  <a:srgbClr val="C00000"/>
                </a:solidFill>
              </a:rPr>
              <a:t>40</a:t>
            </a:r>
            <a:r>
              <a:rPr lang="sr-Latn-CS" sz="2400" b="1" smtClean="0">
                <a:solidFill>
                  <a:srgbClr val="C00000"/>
                </a:solidFill>
              </a:rPr>
              <a:t> </a:t>
            </a:r>
            <a:r>
              <a:rPr lang="sr-Cyrl-CS" sz="2400" b="1" smtClean="0">
                <a:solidFill>
                  <a:srgbClr val="C00000"/>
                </a:solidFill>
              </a:rPr>
              <a:t>родитеља</a:t>
            </a:r>
          </a:p>
          <a:p>
            <a:pPr>
              <a:buFont typeface="Wingdings" pitchFamily="2" charset="2"/>
              <a:buChar char="Ø"/>
            </a:pPr>
            <a:r>
              <a:rPr lang="sr-Cyrl-CS" sz="2400" b="1" smtClean="0">
                <a:solidFill>
                  <a:srgbClr val="C00000"/>
                </a:solidFill>
              </a:rPr>
              <a:t>25 ученика</a:t>
            </a:r>
          </a:p>
          <a:p>
            <a:pPr>
              <a:buFont typeface="Wingdings" pitchFamily="2" charset="2"/>
              <a:buChar char="Ø"/>
            </a:pPr>
            <a:r>
              <a:rPr lang="sr-Cyrl-CS" sz="2400" b="1" smtClean="0">
                <a:solidFill>
                  <a:srgbClr val="C00000"/>
                </a:solidFill>
              </a:rPr>
              <a:t>14 наставника</a:t>
            </a:r>
            <a:endParaRPr lang="en-US" sz="24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1494</Words>
  <Application>Microsoft Office PowerPoint</Application>
  <PresentationFormat>On-screen Show (4:3)</PresentationFormat>
  <Paragraphs>259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Које су до сада биле најчешће области сарадње са родитељима у нашој школи? </vt:lpstr>
      <vt:lpstr>          А онда смо се укључили у овај пројекат....           Шта смо урадили за 2,5 месеца....        </vt:lpstr>
      <vt:lpstr>       Месец „Франкофоније“- часови обавезне наставе француског језика са родитељима као учесницима у групном раду са децом          28.03.2016. </vt:lpstr>
      <vt:lpstr>„Радионица развијања партнерских односа породице и школе“     6.04.2016. ОШ ”Анта Богићевић”   </vt:lpstr>
      <vt:lpstr>Сусрети ученика ОШ „Јован Цвијић“ и ОШ „Анта Богићевић“ са родитељима експертима различитих занимања                                                                         21.04.2016.</vt:lpstr>
      <vt:lpstr> Састанак Тима за сарадњу са породицом        ОШ  „Анта Богићевић“        22.04.2016.                                                                   </vt:lpstr>
      <vt:lpstr>Прва Отворена врата ОШ „Анта Богићевић“                                                         18. 05. 2016. </vt:lpstr>
      <vt:lpstr>       - За и против рачунара-ученичка дебата - Коришћење рачунара и здравље детета-  родитељ, неуролог - Коришћење и употреба рачунара-наставник  </vt:lpstr>
      <vt:lpstr>   Виртуелни свет – добити и негативне психолошке  последице, психолог школе Превенција дигиталног насиља - педагог школе  </vt:lpstr>
      <vt:lpstr>Друга отворена врата ОШ „Анта Богићевић“                                                                    13. јун 2016.  </vt:lpstr>
      <vt:lpstr>Осликавање мурала – од 14 до16. јуна 2016. Тема: сарадња породице и школе</vt:lpstr>
      <vt:lpstr>Фудбалска утакмица- родитељи, наставници</vt:lpstr>
      <vt:lpstr>Трибина ” Цикло село”</vt:lpstr>
      <vt:lpstr>Постављање информативне табле за родитеље испред школе                                                                  16.06. 2016.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Настављамо даље....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Lala</dc:creator>
  <cp:lastModifiedBy>skola</cp:lastModifiedBy>
  <cp:revision>41</cp:revision>
  <dcterms:created xsi:type="dcterms:W3CDTF">2016-06-21T17:16:50Z</dcterms:created>
  <dcterms:modified xsi:type="dcterms:W3CDTF">2016-06-24T07:22:46Z</dcterms:modified>
</cp:coreProperties>
</file>