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12192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5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 i="0">
                <a:solidFill>
                  <a:srgbClr val="042248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20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DB8E2-0253-41F8-AC7F-7738337F5CA1}" type="datetimeFigureOut">
              <a:rPr lang="en-US"/>
              <a:pPr>
                <a:defRPr/>
              </a:pPr>
              <a:t>2/11/2022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28B4E-1446-497D-998F-90F4FB71ABE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 i="0">
                <a:solidFill>
                  <a:srgbClr val="042248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746B4-03CF-4315-9E7E-CFC7E3624178}" type="datetimeFigureOut">
              <a:rPr lang="en-US"/>
              <a:pPr>
                <a:defRPr/>
              </a:pPr>
              <a:t>2/11/2022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6C16E-D298-46B7-8836-EB332154076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 i="0">
                <a:solidFill>
                  <a:srgbClr val="042248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DEAE2-543A-47F2-BBA2-EB3044F7AF94}" type="datetimeFigureOut">
              <a:rPr lang="en-US"/>
              <a:pPr>
                <a:defRPr/>
              </a:pPr>
              <a:t>2/11/2022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1EBCC-ED7B-4A3C-80C6-BB0D2AB9B14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D67A9-3718-4EA7-AF5D-957E2E89BB1A}" type="datetimeFigureOut">
              <a:rPr lang="en-US"/>
              <a:pPr>
                <a:defRPr/>
              </a:pPr>
              <a:t>2/11/2022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8B730-AC89-4EAA-9262-09AB029366F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144963" y="6378575"/>
            <a:ext cx="3902075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>
          <a:xfrm>
            <a:off x="609600" y="6378575"/>
            <a:ext cx="2803525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01031-41CE-4A0B-A957-FC8D6DBC6B4F}" type="datetimeFigureOut">
              <a:rPr lang="en-US"/>
              <a:pPr>
                <a:defRPr/>
              </a:pPr>
              <a:t>2/11/2022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78875" y="6378575"/>
            <a:ext cx="2803525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36466-7E1C-4ADD-A2FB-FF890AA82B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9207500" y="2963863"/>
            <a:ext cx="2981325" cy="3208337"/>
          </a:xfrm>
          <a:custGeom>
            <a:avLst/>
            <a:gdLst/>
            <a:ahLst/>
            <a:cxnLst/>
            <a:rect l="l" t="t" r="r" b="b"/>
            <a:pathLst>
              <a:path w="2981959" h="3209290">
                <a:moveTo>
                  <a:pt x="2981832" y="0"/>
                </a:moveTo>
                <a:lnTo>
                  <a:pt x="2068956" y="912876"/>
                </a:lnTo>
              </a:path>
              <a:path w="2981959" h="3209290">
                <a:moveTo>
                  <a:pt x="2981832" y="227075"/>
                </a:moveTo>
                <a:lnTo>
                  <a:pt x="0" y="3208909"/>
                </a:lnTo>
              </a:path>
              <a:path w="2981959" h="3209290">
                <a:moveTo>
                  <a:pt x="2981832" y="321818"/>
                </a:moveTo>
                <a:lnTo>
                  <a:pt x="1085341" y="221830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</a:endParaRPr>
          </a:p>
        </p:txBody>
      </p:sp>
      <p:sp>
        <p:nvSpPr>
          <p:cNvPr id="18" name="bg object 18"/>
          <p:cNvSpPr/>
          <p:nvPr/>
        </p:nvSpPr>
        <p:spPr>
          <a:xfrm>
            <a:off x="10442575" y="3130550"/>
            <a:ext cx="1746250" cy="1822450"/>
          </a:xfrm>
          <a:custGeom>
            <a:avLst/>
            <a:gdLst/>
            <a:ahLst/>
            <a:cxnLst/>
            <a:rect l="l" t="t" r="r" b="b"/>
            <a:pathLst>
              <a:path w="1746250" h="1822450">
                <a:moveTo>
                  <a:pt x="1745742" y="0"/>
                </a:moveTo>
                <a:lnTo>
                  <a:pt x="0" y="1745741"/>
                </a:lnTo>
              </a:path>
              <a:path w="1746250" h="1822450">
                <a:moveTo>
                  <a:pt x="1745742" y="551941"/>
                </a:moveTo>
                <a:lnTo>
                  <a:pt x="475742" y="1821941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</a:endParaRPr>
          </a:p>
        </p:txBody>
      </p:sp>
      <p:sp>
        <p:nvSpPr>
          <p:cNvPr id="1029" name="Holder 2"/>
          <p:cNvSpPr>
            <a:spLocks noGrp="1"/>
          </p:cNvSpPr>
          <p:nvPr>
            <p:ph type="title"/>
          </p:nvPr>
        </p:nvSpPr>
        <p:spPr bwMode="auto">
          <a:xfrm>
            <a:off x="763588" y="666750"/>
            <a:ext cx="102457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smtClean="0"/>
          </a:p>
        </p:txBody>
      </p:sp>
      <p:sp>
        <p:nvSpPr>
          <p:cNvPr id="1030" name="Holder 3"/>
          <p:cNvSpPr>
            <a:spLocks noGrp="1"/>
          </p:cNvSpPr>
          <p:nvPr>
            <p:ph type="body" idx="1"/>
          </p:nvPr>
        </p:nvSpPr>
        <p:spPr bwMode="auto">
          <a:xfrm>
            <a:off x="763588" y="1185863"/>
            <a:ext cx="11026775" cy="464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F95189-3BFE-4DEF-87B6-2558E27A4124}" type="datetimeFigureOut">
              <a:rPr lang="en-US"/>
              <a:pPr>
                <a:defRPr/>
              </a:pPr>
              <a:t>2/11/2022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45D513-EE71-48E7-A830-748327BC90C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ucpd.rs/dokumenti/vodic--deca-u-digitalnom-dobu.pdf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cpd.rs/dokumenti/vodic--deca-u-digitalnom-dobu.pdf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object 2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7170" name="object 3"/>
          <p:cNvGrpSpPr>
            <a:grpSpLocks/>
          </p:cNvGrpSpPr>
          <p:nvPr/>
        </p:nvGrpSpPr>
        <p:grpSpPr bwMode="auto">
          <a:xfrm>
            <a:off x="6102350" y="1588"/>
            <a:ext cx="6102350" cy="6176962"/>
            <a:chOff x="6101841" y="2159"/>
            <a:chExt cx="6102985" cy="6176645"/>
          </a:xfrm>
        </p:grpSpPr>
        <p:sp>
          <p:nvSpPr>
            <p:cNvPr id="7173" name="object 4"/>
            <p:cNvSpPr>
              <a:spLocks/>
            </p:cNvSpPr>
            <p:nvPr/>
          </p:nvSpPr>
          <p:spPr bwMode="auto">
            <a:xfrm>
              <a:off x="8227948" y="8509"/>
              <a:ext cx="3810000" cy="3810000"/>
            </a:xfrm>
            <a:custGeom>
              <a:avLst/>
              <a:gdLst/>
              <a:ahLst/>
              <a:cxnLst>
                <a:cxn ang="0">
                  <a:pos x="3810000" y="0"/>
                </a:cxn>
                <a:cxn ang="0">
                  <a:pos x="0" y="3810000"/>
                </a:cxn>
              </a:cxnLst>
              <a:rect l="0" t="0" r="r" b="b"/>
              <a:pathLst>
                <a:path w="3810000" h="3810000">
                  <a:moveTo>
                    <a:pt x="3810000" y="0"/>
                  </a:moveTo>
                  <a:lnTo>
                    <a:pt x="0" y="3810000"/>
                  </a:lnTo>
                </a:path>
              </a:pathLst>
            </a:cu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174" name="object 5"/>
            <p:cNvSpPr>
              <a:spLocks/>
            </p:cNvSpPr>
            <p:nvPr/>
          </p:nvSpPr>
          <p:spPr bwMode="auto">
            <a:xfrm>
              <a:off x="6108191" y="91566"/>
              <a:ext cx="6080760" cy="6080760"/>
            </a:xfrm>
            <a:custGeom>
              <a:avLst/>
              <a:gdLst/>
              <a:ahLst/>
              <a:cxnLst>
                <a:cxn ang="0">
                  <a:pos x="6080633" y="0"/>
                </a:cxn>
                <a:cxn ang="0">
                  <a:pos x="0" y="6080633"/>
                </a:cxn>
                <a:cxn ang="0">
                  <a:pos x="6080633" y="137032"/>
                </a:cxn>
                <a:cxn ang="0">
                  <a:pos x="1127633" y="5090033"/>
                </a:cxn>
              </a:cxnLst>
              <a:rect l="0" t="0" r="r" b="b"/>
              <a:pathLst>
                <a:path w="6080759" h="6080760">
                  <a:moveTo>
                    <a:pt x="6080633" y="0"/>
                  </a:moveTo>
                  <a:lnTo>
                    <a:pt x="0" y="6080633"/>
                  </a:lnTo>
                </a:path>
                <a:path w="6080759" h="6080760">
                  <a:moveTo>
                    <a:pt x="6080633" y="137032"/>
                  </a:moveTo>
                  <a:lnTo>
                    <a:pt x="1127633" y="5090033"/>
                  </a:lnTo>
                </a:path>
              </a:pathLst>
            </a:cu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175" name="object 6"/>
            <p:cNvSpPr>
              <a:spLocks/>
            </p:cNvSpPr>
            <p:nvPr/>
          </p:nvSpPr>
          <p:spPr bwMode="auto">
            <a:xfrm>
              <a:off x="7335773" y="32257"/>
              <a:ext cx="4853305" cy="4921250"/>
            </a:xfrm>
            <a:custGeom>
              <a:avLst/>
              <a:gdLst/>
              <a:ahLst/>
              <a:cxnLst>
                <a:cxn ang="0">
                  <a:pos x="4853051" y="0"/>
                </a:cxn>
                <a:cxn ang="0">
                  <a:pos x="0" y="4853051"/>
                </a:cxn>
                <a:cxn ang="0">
                  <a:pos x="4853051" y="577342"/>
                </a:cxn>
                <a:cxn ang="0">
                  <a:pos x="509650" y="4920742"/>
                </a:cxn>
              </a:cxnLst>
              <a:rect l="0" t="0" r="r" b="b"/>
              <a:pathLst>
                <a:path w="4853305" h="4921250">
                  <a:moveTo>
                    <a:pt x="4853051" y="0"/>
                  </a:moveTo>
                  <a:lnTo>
                    <a:pt x="0" y="4853051"/>
                  </a:lnTo>
                </a:path>
                <a:path w="4853305" h="4921250">
                  <a:moveTo>
                    <a:pt x="4853051" y="577342"/>
                  </a:moveTo>
                  <a:lnTo>
                    <a:pt x="509650" y="4920742"/>
                  </a:lnTo>
                </a:path>
              </a:pathLst>
            </a:custGeom>
            <a:noFill/>
            <a:ln w="31750">
              <a:solidFill>
                <a:srgbClr val="FFFFFF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590675" y="2038350"/>
            <a:ext cx="6189663" cy="849313"/>
          </a:xfrm>
        </p:spPr>
        <p:txBody>
          <a:bodyPr tIns="12700"/>
          <a:lstStyle/>
          <a:p>
            <a:pPr marL="338138" indent="-325438" eaLnBrk="1" hangingPunct="1">
              <a:spcBef>
                <a:spcPts val="100"/>
              </a:spcBef>
            </a:pPr>
            <a:r>
              <a:rPr lang="en-US" sz="2700" smtClean="0">
                <a:solidFill>
                  <a:srgbClr val="000000"/>
                </a:solidFill>
                <a:latin typeface="Verdana" pitchFamily="34" charset="0"/>
              </a:rPr>
              <a:t>ОБАВЕЗЕ УСТАНОВЕ/ЗАПОСЛЕНИХ У  ОБЛАСТИ ЗАШТИТЕ ОД НАСИЉА</a:t>
            </a:r>
            <a:endParaRPr lang="en-US" sz="2700" smtClean="0">
              <a:latin typeface="Verdana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87963" y="3871913"/>
            <a:ext cx="6083300" cy="3444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100" b="1">
                <a:latin typeface="Verdana" pitchFamily="34" charset="0"/>
              </a:rPr>
              <a:t>ШКОЛСКА УПРАВА ВАЉЕВО, децембар 2019</a:t>
            </a:r>
            <a:r>
              <a:rPr lang="en-US" sz="2100">
                <a:solidFill>
                  <a:srgbClr val="0E486E"/>
                </a:solidFill>
                <a:latin typeface="Verdana" pitchFamily="34" charset="0"/>
              </a:rPr>
              <a:t>.</a:t>
            </a:r>
            <a:endParaRPr lang="en-US" sz="21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588" y="1352550"/>
            <a:ext cx="7134225" cy="377825"/>
          </a:xfrm>
        </p:spPr>
        <p:txBody>
          <a:bodyPr tIns="12700"/>
          <a:lstStyle/>
          <a:p>
            <a:pPr marL="12700" eaLnBrk="1" hangingPunct="1">
              <a:spcBef>
                <a:spcPts val="100"/>
              </a:spcBef>
            </a:pPr>
            <a:r>
              <a:rPr lang="en-US" sz="2400" b="0" smtClean="0">
                <a:solidFill>
                  <a:srgbClr val="000000"/>
                </a:solidFill>
                <a:latin typeface="Verdana" pitchFamily="34" charset="0"/>
              </a:rPr>
              <a:t>ДА ЛИ ЗАПОСЛЕНИ ЗНАЈУ ДА :</a:t>
            </a:r>
            <a:endParaRPr lang="en-US" sz="2400" smtClean="0">
              <a:latin typeface="Verdana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588" y="2049463"/>
            <a:ext cx="10955337" cy="373538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>
              <a:lnSpc>
                <a:spcPts val="2725"/>
              </a:lnSpc>
            </a:pPr>
            <a:r>
              <a:rPr lang="en-US" sz="3600">
                <a:latin typeface="Verdana" pitchFamily="34" charset="0"/>
              </a:rPr>
              <a:t>- </a:t>
            </a:r>
            <a:r>
              <a:rPr lang="en-US" b="1">
                <a:latin typeface="Verdana" pitchFamily="34" charset="0"/>
              </a:rPr>
              <a:t>СВАКО ИМА ОБАВЕЗУ ДА РЕАГУЈЕ</a:t>
            </a:r>
            <a:endParaRPr lang="en-US">
              <a:latin typeface="Verdana" pitchFamily="34" charset="0"/>
            </a:endParaRPr>
          </a:p>
          <a:p>
            <a:pPr marL="12700">
              <a:lnSpc>
                <a:spcPts val="1975"/>
              </a:lnSpc>
              <a:buFontTx/>
              <a:buChar char="-"/>
            </a:pPr>
            <a:r>
              <a:rPr lang="en-US" b="1">
                <a:latin typeface="Verdana" pitchFamily="34" charset="0"/>
              </a:rPr>
              <a:t>НЕ СМЕ ДА СЕ ОДЛАЖЕ РЕАГОВАЊЕ</a:t>
            </a:r>
            <a:endParaRPr lang="en-US">
              <a:latin typeface="Verdana" pitchFamily="34" charset="0"/>
            </a:endParaRPr>
          </a:p>
          <a:p>
            <a:pPr marL="12700">
              <a:lnSpc>
                <a:spcPts val="1950"/>
              </a:lnSpc>
              <a:buFontTx/>
              <a:buChar char="-"/>
            </a:pPr>
            <a:r>
              <a:rPr lang="en-US" b="1">
                <a:latin typeface="Verdana" pitchFamily="34" charset="0"/>
              </a:rPr>
              <a:t>УКОЛИКО ЈЕ ПОТРЕБНО ТРАЖЕ /УКЉУЧЕ МЕДИЦИНСКУ ПОМОЋ И/ИЛИ ЧЛАНОВЕ СПОЉАШЊЕ</a:t>
            </a:r>
            <a:endParaRPr lang="en-US">
              <a:latin typeface="Verdana" pitchFamily="34" charset="0"/>
            </a:endParaRPr>
          </a:p>
          <a:p>
            <a:pPr marL="12700">
              <a:lnSpc>
                <a:spcPts val="1950"/>
              </a:lnSpc>
            </a:pPr>
            <a:r>
              <a:rPr lang="en-US" b="1">
                <a:latin typeface="Verdana" pitchFamily="34" charset="0"/>
              </a:rPr>
              <a:t>ЗАШТИТНЕ МРЕЖЕ</a:t>
            </a:r>
            <a:endParaRPr lang="en-US">
              <a:latin typeface="Verdana" pitchFamily="34" charset="0"/>
            </a:endParaRPr>
          </a:p>
          <a:p>
            <a:pPr marL="12700">
              <a:lnSpc>
                <a:spcPts val="2050"/>
              </a:lnSpc>
              <a:buFontTx/>
              <a:buChar char="-"/>
            </a:pPr>
            <a:r>
              <a:rPr lang="en-US" b="1">
                <a:latin typeface="Verdana" pitchFamily="34" charset="0"/>
              </a:rPr>
              <a:t>РОДИТЕЉИ МОРАЈУ ОДМАХ И ОБАВЕЗНО ДА БУДУ ИНФОРМИСАНИ</a:t>
            </a:r>
            <a:endParaRPr lang="en-US">
              <a:latin typeface="Verdana" pitchFamily="34" charset="0"/>
            </a:endParaRPr>
          </a:p>
          <a:p>
            <a:pPr marL="12700">
              <a:lnSpc>
                <a:spcPts val="2875"/>
              </a:lnSpc>
              <a:spcBef>
                <a:spcPts val="725"/>
              </a:spcBef>
            </a:pPr>
            <a:r>
              <a:rPr lang="en-US" sz="2400" b="1">
                <a:solidFill>
                  <a:srgbClr val="FFFFFF"/>
                </a:solidFill>
                <a:latin typeface="Cambria" pitchFamily="18" charset="0"/>
              </a:rPr>
              <a:t>ЗНАЧАЈ ДЕЖУРСТВА НАСТАВНИКА/ЗАПОСЛЕНИХ:	</a:t>
            </a:r>
            <a:r>
              <a:rPr lang="en-US" sz="2400">
                <a:solidFill>
                  <a:srgbClr val="FFFFFF"/>
                </a:solidFill>
                <a:latin typeface="Cambria" pitchFamily="18" charset="0"/>
              </a:rPr>
              <a:t>ОБАВЕЗНО ЈЕ ДА</a:t>
            </a:r>
            <a:endParaRPr lang="en-US" sz="2400">
              <a:latin typeface="Cambria" pitchFamily="18" charset="0"/>
            </a:endParaRPr>
          </a:p>
          <a:p>
            <a:pPr marL="12700">
              <a:lnSpc>
                <a:spcPct val="90000"/>
              </a:lnSpc>
              <a:spcBef>
                <a:spcPts val="275"/>
              </a:spcBef>
            </a:pPr>
            <a:r>
              <a:rPr lang="en-US" sz="2400">
                <a:solidFill>
                  <a:srgbClr val="FFFFFF"/>
                </a:solidFill>
                <a:latin typeface="Cambria" pitchFamily="18" charset="0"/>
              </a:rPr>
              <a:t>БУДУ ОРГАНИЗОВАНА	И ДОСЛЕДНА, БЕЗ ИЗУЗЕТАКА, СПРОВОЂЕНА У  СКЛАДУ СА ПОТРЕБАМА (ПРОСТОРОМ , ПРОЦЕНОМ БЕЗБЕДНОСТИ  ОДРЕЂЕНИХ ДЕЛОВА УСТАНОВЕ, ПОТЕНЦИЈАЛНИМ ТАЧКАМА РИЗИКА,  КАПАЦИТЕТОМ. СВЕ НАВЕДЕНО ТРЕБА ДА БУДЕ У ПРОГРАМУ РАДА</a:t>
            </a:r>
            <a:endParaRPr lang="en-US" sz="2400">
              <a:latin typeface="Cambria" pitchFamily="18" charset="0"/>
            </a:endParaRPr>
          </a:p>
          <a:p>
            <a:pPr marL="12700">
              <a:lnSpc>
                <a:spcPts val="2588"/>
              </a:lnSpc>
            </a:pPr>
            <a:r>
              <a:rPr lang="en-US" sz="2400">
                <a:solidFill>
                  <a:srgbClr val="FFFFFF"/>
                </a:solidFill>
                <a:latin typeface="Cambria" pitchFamily="18" charset="0"/>
              </a:rPr>
              <a:t>УСТАНОВЕ, ЈЕР НА ОСНОВУ ЊЕГА ПЛАНИРАЈУ И РАСПОРЕД И МЕСТА</a:t>
            </a:r>
            <a:endParaRPr lang="en-US" sz="2400">
              <a:latin typeface="Cambria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71600" y="6019800"/>
            <a:ext cx="3871913" cy="7429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400">
                <a:solidFill>
                  <a:srgbClr val="FFFFFF"/>
                </a:solidFill>
                <a:latin typeface="Verdana" pitchFamily="34" charset="0"/>
              </a:rPr>
              <a:t>ПОЈАЧАНОГ ДЕЖУРСТВА.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3588" y="228600"/>
            <a:ext cx="10742612" cy="4397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368300" algn="l"/>
              </a:tabLst>
            </a:pPr>
            <a:r>
              <a:rPr lang="en-US" sz="1600">
                <a:solidFill>
                  <a:srgbClr val="FFFFFF"/>
                </a:solidFill>
                <a:cs typeface="Arial" charset="0"/>
              </a:rPr>
              <a:t>	</a:t>
            </a:r>
            <a:r>
              <a:rPr lang="en-US" sz="2800" b="1">
                <a:solidFill>
                  <a:srgbClr val="042248"/>
                </a:solidFill>
                <a:latin typeface="Verdana" pitchFamily="34" charset="0"/>
              </a:rPr>
              <a:t>Реаговање у ситуацијама насиља</a:t>
            </a:r>
            <a:endParaRPr lang="en-US" sz="2800">
              <a:latin typeface="Verdana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950575" y="5694363"/>
            <a:ext cx="477838" cy="5143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3200" spc="-260" dirty="0">
                <a:solidFill>
                  <a:srgbClr val="092F49"/>
                </a:solidFill>
                <a:latin typeface="Verdana"/>
                <a:cs typeface="Verdana"/>
              </a:rPr>
              <a:t>10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588" y="382588"/>
            <a:ext cx="11199812" cy="2755900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en-US" sz="2500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</a:t>
            </a:r>
            <a:r>
              <a:rPr lang="en-US" sz="3200" smtClean="0">
                <a:solidFill>
                  <a:srgbClr val="000000"/>
                </a:solidFill>
                <a:latin typeface="Verdana" pitchFamily="34" charset="0"/>
              </a:rPr>
              <a:t>Сарадња установе са центром за социјални рад</a:t>
            </a:r>
            <a:endParaRPr lang="en-US" sz="3200" smtClean="0">
              <a:latin typeface="Arial" charset="0"/>
              <a:cs typeface="Arial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6488" y="1600200"/>
            <a:ext cx="10434637" cy="549275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8588" indent="58738">
              <a:spcBef>
                <a:spcPts val="100"/>
              </a:spcBef>
            </a:pPr>
            <a:r>
              <a:rPr lang="en-US" sz="1700">
                <a:solidFill>
                  <a:srgbClr val="FFFFFF"/>
                </a:solidFill>
                <a:cs typeface="Arial" charset="0"/>
              </a:rPr>
              <a:t> </a:t>
            </a:r>
            <a:r>
              <a:rPr lang="en-US" sz="2200" b="1">
                <a:solidFill>
                  <a:srgbClr val="0E486E"/>
                </a:solidFill>
                <a:latin typeface="Verdana" pitchFamily="34" charset="0"/>
              </a:rPr>
              <a:t>УПУТСТВО О ПОСТУПАЊУ УСТАНОВА ОБРАЗОВАЊА И ВАСПИТАЊА И  ЦЕНТРА ЗА СОЦИЈАЛНИ РАД ОРГАНА СТАРАТЕЉСТВА У ЗАШТИТИ ДЕЦЕ ОД</a:t>
            </a:r>
            <a:endParaRPr lang="en-US" sz="2200">
              <a:latin typeface="Verdana" pitchFamily="34" charset="0"/>
            </a:endParaRPr>
          </a:p>
          <a:p>
            <a:pPr marL="128588" indent="58738" algn="ctr"/>
            <a:r>
              <a:rPr lang="en-US" sz="2200" b="1">
                <a:solidFill>
                  <a:srgbClr val="0E486E"/>
                </a:solidFill>
                <a:latin typeface="Verdana" pitchFamily="34" charset="0"/>
              </a:rPr>
              <a:t>НАСИЉА – споразумни документ МПНТР, бр, 611-00-419/2018 – 04 од  3.04.2018.	и Министарства за рад, запошљавање, борачка и социјална  питања</a:t>
            </a:r>
            <a:endParaRPr lang="en-US" sz="2200">
              <a:latin typeface="Verdana" pitchFamily="34" charset="0"/>
            </a:endParaRPr>
          </a:p>
          <a:p>
            <a:pPr marL="128588" indent="58738">
              <a:lnSpc>
                <a:spcPct val="91000"/>
              </a:lnSpc>
              <a:spcBef>
                <a:spcPts val="288"/>
              </a:spcBef>
            </a:pPr>
            <a:r>
              <a:rPr lang="en-US" sz="3100">
                <a:latin typeface="Verdana" pitchFamily="34" charset="0"/>
              </a:rPr>
              <a:t>- </a:t>
            </a:r>
            <a:r>
              <a:rPr lang="en-US" sz="2400">
                <a:latin typeface="Verdana" pitchFamily="34" charset="0"/>
              </a:rPr>
              <a:t>ОБРАЋАЊЕ	У ПИСАНОЈ ФОРМИ, СА КЉУЧНИМ, БИТНИМ  ИНФОРМАЦИЈАМА, ЗВАНИЧНО СА ПЕЧАТОМ И ПОТПИСОМ</a:t>
            </a:r>
          </a:p>
          <a:p>
            <a:pPr marL="128588" indent="58738">
              <a:spcBef>
                <a:spcPts val="25"/>
              </a:spcBef>
            </a:pPr>
            <a:endParaRPr lang="en-US" sz="2100">
              <a:latin typeface="Verdana" pitchFamily="34" charset="0"/>
            </a:endParaRPr>
          </a:p>
          <a:p>
            <a:pPr marL="128588" indent="58738">
              <a:lnSpc>
                <a:spcPts val="2588"/>
              </a:lnSpc>
              <a:buFontTx/>
              <a:buChar char="-"/>
            </a:pPr>
            <a:r>
              <a:rPr lang="en-US" sz="2400">
                <a:latin typeface="Verdana" pitchFamily="34" charset="0"/>
              </a:rPr>
              <a:t>ТРАЖИ СЕ	ХИТНО РЕАГОВАЊЕ У ОКВИРУ НАДЛЕЖНОСТИ ЦЕНТРА-  ТРАЖИ СЕ ОД ЦЕНТРА ПОТВРДА О ПРИЈЕМУ ПРИЈАВЕ</a:t>
            </a:r>
          </a:p>
          <a:p>
            <a:pPr marL="128588" indent="58738">
              <a:spcBef>
                <a:spcPts val="2275"/>
              </a:spcBef>
              <a:buFontTx/>
              <a:buChar char="-"/>
            </a:pPr>
            <a:r>
              <a:rPr lang="en-US" sz="2400">
                <a:latin typeface="Verdana" pitchFamily="34" charset="0"/>
              </a:rPr>
              <a:t>УРГЕНЦИЈА УКОЛИКО ЦЕНТАР НЕ ОДГОВАРА</a:t>
            </a:r>
          </a:p>
          <a:p>
            <a:pPr marL="128588" indent="58738"/>
            <a:endParaRPr lang="en-US" sz="3600">
              <a:latin typeface="Verdana" pitchFamily="34" charset="0"/>
            </a:endParaRPr>
          </a:p>
          <a:p>
            <a:pPr marL="128588" indent="58738" algn="r"/>
            <a:r>
              <a:rPr lang="en-US" sz="3200">
                <a:solidFill>
                  <a:srgbClr val="092F49"/>
                </a:solidFill>
                <a:latin typeface="Verdana" pitchFamily="34" charset="0"/>
              </a:rPr>
              <a:t>11</a:t>
            </a:r>
            <a:endParaRPr lang="en-US" sz="32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6488" y="2776538"/>
            <a:ext cx="10664825" cy="153828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61913">
              <a:lnSpc>
                <a:spcPts val="2625"/>
              </a:lnSpc>
            </a:pPr>
            <a:r>
              <a:rPr lang="en-US" sz="2800">
                <a:solidFill>
                  <a:srgbClr val="375F92"/>
                </a:solidFill>
                <a:latin typeface="Verdana" pitchFamily="34" charset="0"/>
              </a:rPr>
              <a:t>- </a:t>
            </a:r>
            <a:r>
              <a:rPr lang="en-US" b="1">
                <a:latin typeface="Verdana" pitchFamily="34" charset="0"/>
              </a:rPr>
              <a:t>УСТАНОВА ИЗВЕШТАВА ШКОЛСКУ УПРАВУ ОДМАХ А НАЈКАСНИЈЕ У РОКУ ОД 24 САТА У</a:t>
            </a:r>
            <a:endParaRPr lang="en-US">
              <a:latin typeface="Verdana" pitchFamily="34" charset="0"/>
            </a:endParaRPr>
          </a:p>
          <a:p>
            <a:pPr marL="61913">
              <a:spcBef>
                <a:spcPts val="13"/>
              </a:spcBef>
            </a:pPr>
            <a:r>
              <a:rPr lang="en-US" sz="2400" b="1">
                <a:solidFill>
                  <a:srgbClr val="001F5F"/>
                </a:solidFill>
                <a:latin typeface="Verdana" pitchFamily="34" charset="0"/>
              </a:rPr>
              <a:t>ОБРАСЦУ	ПРИЈАВЕ ТРЕЋЕГ НИВОА НАСИЉА</a:t>
            </a:r>
            <a:endParaRPr lang="en-US" sz="2400">
              <a:latin typeface="Verdana" pitchFamily="34" charset="0"/>
            </a:endParaRPr>
          </a:p>
          <a:p>
            <a:pPr marL="61913">
              <a:spcBef>
                <a:spcPts val="2175"/>
              </a:spcBef>
            </a:pPr>
            <a:r>
              <a:rPr lang="en-US" b="1">
                <a:latin typeface="Verdana" pitchFamily="34" charset="0"/>
              </a:rPr>
              <a:t>-	ШАЉЕ СЕ ПИСАНИ	ИЗВЕШТАЈ	ШКОЛСКОЈ УПРАВИ	У НАЈКРАЋЕМ РОКУ,	ЧИМ СЕ ПРИКУПЕ  ИНФОРМАЦИЈЕ</a:t>
            </a:r>
            <a:endParaRPr lang="en-US">
              <a:latin typeface="Verdana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/>
        <p:txBody>
          <a:bodyPr tIns="73025"/>
          <a:lstStyle/>
          <a:p>
            <a:pPr marL="563563" eaLnBrk="1" hangingPunct="1">
              <a:lnSpc>
                <a:spcPts val="3350"/>
              </a:lnSpc>
            </a:pPr>
            <a:r>
              <a:rPr lang="en-US" sz="2200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 </a:t>
            </a:r>
            <a:r>
              <a:rPr lang="en-US" smtClean="0">
                <a:latin typeface="Verdana" pitchFamily="34" charset="0"/>
              </a:rPr>
              <a:t>Информисање школске управе о ситуацијама</a:t>
            </a:r>
            <a:r>
              <a:rPr lang="en-US" sz="2200" smtClean="0">
                <a:latin typeface="Arial" charset="0"/>
                <a:cs typeface="Arial" charset="0"/>
              </a:rPr>
              <a:t/>
            </a:r>
            <a:br>
              <a:rPr lang="en-US" sz="2200" smtClean="0">
                <a:latin typeface="Arial" charset="0"/>
                <a:cs typeface="Arial" charset="0"/>
              </a:rPr>
            </a:br>
            <a:r>
              <a:rPr lang="en-US" smtClean="0">
                <a:latin typeface="Verdana" pitchFamily="34" charset="0"/>
              </a:rPr>
              <a:t>3.нивоа насиља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950575" y="5694363"/>
            <a:ext cx="477838" cy="5143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3200" spc="-260" dirty="0">
                <a:solidFill>
                  <a:srgbClr val="092F49"/>
                </a:solidFill>
                <a:latin typeface="Verdana"/>
                <a:cs typeface="Verdana"/>
              </a:rPr>
              <a:t>12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41513" y="5691188"/>
            <a:ext cx="7804150" cy="452437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800">
                <a:solidFill>
                  <a:srgbClr val="001F5F"/>
                </a:solidFill>
                <a:latin typeface="Verdana" pitchFamily="34" charset="0"/>
              </a:rPr>
              <a:t>ОБРАЗАЦ ПРИЈАВЕ ТРЕЋЕГ НИВОА НАСИЉА</a:t>
            </a:r>
            <a:endParaRPr lang="en-US" sz="2800">
              <a:latin typeface="Verdana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60463" y="998538"/>
          <a:ext cx="8869362" cy="4475164"/>
        </p:xfrm>
        <a:graphic>
          <a:graphicData uri="http://schemas.openxmlformats.org/drawingml/2006/table">
            <a:tbl>
              <a:tblPr/>
              <a:tblGrid>
                <a:gridCol w="4511675"/>
                <a:gridCol w="4357687"/>
              </a:tblGrid>
              <a:tr h="403225">
                <a:tc>
                  <a:txBody>
                    <a:bodyPr/>
                    <a:lstStyle/>
                    <a:p>
                      <a:pPr marL="603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Место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635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42E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42E60"/>
                    </a:solidFill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603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Установа, адреса, директор, контакт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603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телефон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635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42E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DD2"/>
                    </a:solidFill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603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Врста насиља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603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(по правилнику:физичко, социјално...)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635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42E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603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Учесници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603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(деца, узраст, одрасли-деца...група...)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635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42E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DD2"/>
                    </a:solidFill>
                  </a:tcPr>
                </a:tc>
              </a:tr>
              <a:tr h="1628775">
                <a:tc>
                  <a:txBody>
                    <a:bodyPr/>
                    <a:lstStyle/>
                    <a:p>
                      <a:pPr marL="603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Предузети кораци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603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(најкраће: ко је информисан; ко је  укључен у решавање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603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ситуације; уколико има информација  каква је сада ситуација)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603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навести сажето оно што је битно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6985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42E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0950575" y="5694363"/>
            <a:ext cx="477838" cy="5143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3200" spc="-260" dirty="0">
                <a:solidFill>
                  <a:srgbClr val="092F49"/>
                </a:solidFill>
                <a:latin typeface="Verdana"/>
                <a:cs typeface="Verdana"/>
              </a:rPr>
              <a:t>13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91000" y="461963"/>
            <a:ext cx="2492375" cy="3032125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2850" b="0" spc="570" dirty="0">
                <a:solidFill>
                  <a:srgbClr val="FFFFFF"/>
                </a:solidFill>
                <a:latin typeface="Arial"/>
                <a:cs typeface="Arial"/>
              </a:rPr>
              <a:t></a:t>
            </a:r>
            <a:r>
              <a:rPr sz="3600" spc="-525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3600" spc="-240" dirty="0">
                <a:solidFill>
                  <a:srgbClr val="001F5F"/>
                </a:solidFill>
                <a:latin typeface="Arial"/>
                <a:cs typeface="Arial"/>
              </a:rPr>
              <a:t>еа</a:t>
            </a:r>
            <a:r>
              <a:rPr sz="3600" spc="-220" dirty="0">
                <a:solidFill>
                  <a:srgbClr val="001F5F"/>
                </a:solidFill>
                <a:latin typeface="Arial"/>
                <a:cs typeface="Arial"/>
              </a:rPr>
              <a:t>г</a:t>
            </a:r>
            <a:r>
              <a:rPr sz="3600" spc="-350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3600" spc="-36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3600" spc="-275" dirty="0">
                <a:solidFill>
                  <a:srgbClr val="001F5F"/>
                </a:solidFill>
                <a:latin typeface="Arial"/>
                <a:cs typeface="Arial"/>
              </a:rPr>
              <a:t>ање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588" y="1111250"/>
            <a:ext cx="10664825" cy="509746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3600" u="sng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>
                <a:solidFill>
                  <a:srgbClr val="001F5F"/>
                </a:solidFill>
                <a:cs typeface="Arial" charset="0"/>
              </a:rPr>
              <a:t>Потребно</a:t>
            </a:r>
            <a:endParaRPr lang="en-US" sz="3600">
              <a:cs typeface="Arial" charset="0"/>
            </a:endParaRPr>
          </a:p>
          <a:p>
            <a:pPr marL="12700">
              <a:buSzPct val="113000"/>
              <a:buFontTx/>
              <a:buChar char="-"/>
            </a:pPr>
            <a:r>
              <a:rPr lang="en-US" sz="3200">
                <a:solidFill>
                  <a:srgbClr val="001F5F"/>
                </a:solidFill>
                <a:latin typeface="Trebuchet MS" pitchFamily="34" charset="0"/>
              </a:rPr>
              <a:t>Опрезно наступити</a:t>
            </a:r>
            <a:endParaRPr lang="en-US" sz="3200">
              <a:latin typeface="Trebuchet MS" pitchFamily="34" charset="0"/>
            </a:endParaRPr>
          </a:p>
          <a:p>
            <a:pPr marL="12700">
              <a:spcBef>
                <a:spcPts val="25"/>
              </a:spcBef>
              <a:buFontTx/>
              <a:buChar char="-"/>
            </a:pPr>
            <a:r>
              <a:rPr lang="en-US" sz="3200">
                <a:solidFill>
                  <a:srgbClr val="001F5F"/>
                </a:solidFill>
                <a:latin typeface="Trebuchet MS" pitchFamily="34" charset="0"/>
              </a:rPr>
              <a:t>Порука: верујем и прихватам твоје искуство</a:t>
            </a:r>
            <a:endParaRPr lang="en-US" sz="3200">
              <a:latin typeface="Trebuchet MS" pitchFamily="34" charset="0"/>
            </a:endParaRPr>
          </a:p>
          <a:p>
            <a:pPr marL="12700">
              <a:buFontTx/>
              <a:buChar char="-"/>
            </a:pPr>
            <a:r>
              <a:rPr lang="en-US" sz="3200">
                <a:solidFill>
                  <a:srgbClr val="001F5F"/>
                </a:solidFill>
                <a:latin typeface="Trebuchet MS" pitchFamily="34" charset="0"/>
              </a:rPr>
              <a:t>Охрабрење</a:t>
            </a:r>
            <a:endParaRPr lang="en-US" sz="3200">
              <a:latin typeface="Trebuchet MS" pitchFamily="34" charset="0"/>
            </a:endParaRPr>
          </a:p>
          <a:p>
            <a:pPr marL="12700">
              <a:buFontTx/>
              <a:buChar char="-"/>
            </a:pPr>
            <a:r>
              <a:rPr lang="en-US" sz="3200">
                <a:solidFill>
                  <a:srgbClr val="001F5F"/>
                </a:solidFill>
                <a:latin typeface="Trebuchet MS" pitchFamily="34" charset="0"/>
              </a:rPr>
              <a:t>Водити рачуна о „поверљивости поступања-избећи  додатно насиље“</a:t>
            </a:r>
            <a:endParaRPr lang="en-US" sz="3200">
              <a:latin typeface="Trebuchet MS" pitchFamily="34" charset="0"/>
            </a:endParaRPr>
          </a:p>
          <a:p>
            <a:pPr marL="12700">
              <a:buFontTx/>
              <a:buChar char="-"/>
            </a:pPr>
            <a:r>
              <a:rPr lang="en-US" sz="3200">
                <a:solidFill>
                  <a:srgbClr val="001F5F"/>
                </a:solidFill>
                <a:latin typeface="Trebuchet MS" pitchFamily="34" charset="0"/>
              </a:rPr>
              <a:t>Информисање детета о томе шта треба да се уради</a:t>
            </a:r>
            <a:endParaRPr lang="en-US" sz="3200">
              <a:latin typeface="Trebuchet MS" pitchFamily="34" charset="0"/>
            </a:endParaRPr>
          </a:p>
          <a:p>
            <a:pPr marL="12700"/>
            <a:r>
              <a:rPr lang="en-US" sz="3200">
                <a:solidFill>
                  <a:srgbClr val="001F5F"/>
                </a:solidFill>
                <a:latin typeface="Trebuchet MS" pitchFamily="34" charset="0"/>
              </a:rPr>
              <a:t>/“добра-лоша тајна“</a:t>
            </a:r>
            <a:endParaRPr lang="en-US" sz="3200">
              <a:latin typeface="Trebuchet MS" pitchFamily="34" charset="0"/>
            </a:endParaRPr>
          </a:p>
          <a:p>
            <a:pPr marL="12700">
              <a:buFontTx/>
              <a:buChar char="-"/>
            </a:pPr>
            <a:r>
              <a:rPr lang="en-US" sz="3200">
                <a:solidFill>
                  <a:srgbClr val="001F5F"/>
                </a:solidFill>
                <a:latin typeface="Trebuchet MS" pitchFamily="34" charset="0"/>
              </a:rPr>
              <a:t>Консултације са ЦСР, полицијом...</a:t>
            </a:r>
            <a:endParaRPr lang="en-US" sz="3200">
              <a:latin typeface="Trebuchet MS" pitchFamily="34" charset="0"/>
            </a:endParaRPr>
          </a:p>
          <a:p>
            <a:pPr marL="12700" algn="r">
              <a:spcBef>
                <a:spcPts val="538"/>
              </a:spcBef>
            </a:pPr>
            <a:r>
              <a:rPr lang="en-US" sz="3200">
                <a:solidFill>
                  <a:srgbClr val="092F49"/>
                </a:solidFill>
                <a:latin typeface="Verdana" pitchFamily="34" charset="0"/>
              </a:rPr>
              <a:t>14</a:t>
            </a:r>
            <a:endParaRPr lang="en-US" sz="32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588" y="800100"/>
            <a:ext cx="9571037" cy="39211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1900">
                <a:solidFill>
                  <a:srgbClr val="FFFFFF"/>
                </a:solidFill>
                <a:cs typeface="Arial" charset="0"/>
              </a:rPr>
              <a:t> </a:t>
            </a:r>
            <a:r>
              <a:rPr lang="en-US" sz="2400" b="1">
                <a:solidFill>
                  <a:srgbClr val="042248"/>
                </a:solidFill>
                <a:latin typeface="Verdana" pitchFamily="34" charset="0"/>
              </a:rPr>
              <a:t>Развијање компетенција наставника за рад у овој области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89100" y="2432050"/>
            <a:ext cx="9739313" cy="377666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800">
                <a:latin typeface="Verdana" pitchFamily="34" charset="0"/>
              </a:rPr>
              <a:t>ДА ЛИ СЕ:</a:t>
            </a:r>
          </a:p>
          <a:p>
            <a:pPr marL="12700">
              <a:buFontTx/>
              <a:buChar char="-"/>
            </a:pPr>
            <a:r>
              <a:rPr lang="en-US" sz="2800">
                <a:latin typeface="Verdana" pitchFamily="34" charset="0"/>
              </a:rPr>
              <a:t>РАДИ АНАЛИЗА КОМПЕТЕНЦИЈА ЗАПОСЛЕНИХ</a:t>
            </a:r>
          </a:p>
          <a:p>
            <a:pPr marL="12700">
              <a:spcBef>
                <a:spcPts val="25"/>
              </a:spcBef>
              <a:buFont typeface="Verdana" pitchFamily="34" charset="0"/>
              <a:buChar char="-"/>
            </a:pPr>
            <a:endParaRPr lang="en-US" sz="2700">
              <a:latin typeface="Verdana" pitchFamily="34" charset="0"/>
            </a:endParaRPr>
          </a:p>
          <a:p>
            <a:pPr marL="12700">
              <a:buFontTx/>
              <a:buChar char="-"/>
            </a:pPr>
            <a:r>
              <a:rPr lang="en-US" sz="2800">
                <a:latin typeface="Verdana" pitchFamily="34" charset="0"/>
              </a:rPr>
              <a:t>СТРУЧНО УСАВРШАВАЊЕ ПЛАНИРА У СКЛАДУ СА  НАЧИЊЕНОМ АНАЛИЗОМ, ПОТРЕБАМА И</a:t>
            </a:r>
          </a:p>
          <a:p>
            <a:pPr marL="12700"/>
            <a:r>
              <a:rPr lang="en-US" sz="2800">
                <a:latin typeface="Verdana" pitchFamily="34" charset="0"/>
              </a:rPr>
              <a:t>КАПАЦИТЕТИМА УСТАНОВЕ</a:t>
            </a:r>
          </a:p>
          <a:p>
            <a:pPr marL="12700">
              <a:spcBef>
                <a:spcPts val="63"/>
              </a:spcBef>
            </a:pPr>
            <a:endParaRPr lang="en-US" sz="4500">
              <a:latin typeface="Verdana" pitchFamily="34" charset="0"/>
            </a:endParaRPr>
          </a:p>
          <a:p>
            <a:pPr marL="12700" algn="r"/>
            <a:r>
              <a:rPr lang="en-US" sz="3200">
                <a:solidFill>
                  <a:srgbClr val="092F49"/>
                </a:solidFill>
                <a:latin typeface="Verdana" pitchFamily="34" charset="0"/>
              </a:rPr>
              <a:t>15</a:t>
            </a:r>
            <a:endParaRPr lang="en-US" sz="32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588" y="1077913"/>
            <a:ext cx="8532812" cy="561975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600" b="0" u="heavy" spc="-90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spc="-26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Не</a:t>
            </a:r>
            <a:r>
              <a:rPr sz="3600" u="heavy" spc="-2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треба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588" y="2133600"/>
            <a:ext cx="8296275" cy="3913188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3200">
                <a:latin typeface="Trebuchet MS" pitchFamily="34" charset="0"/>
              </a:rPr>
              <a:t>Исхитрено реаговати</a:t>
            </a:r>
          </a:p>
          <a:p>
            <a:pPr marL="12700"/>
            <a:r>
              <a:rPr lang="en-US" sz="3200">
                <a:latin typeface="Trebuchet MS" pitchFamily="34" charset="0"/>
              </a:rPr>
              <a:t>Исказивати прејаке емоције  Осуђивати, критиковати</a:t>
            </a:r>
          </a:p>
          <a:p>
            <a:pPr marL="12700"/>
            <a:r>
              <a:rPr lang="en-US" sz="3200">
                <a:latin typeface="Trebuchet MS" pitchFamily="34" charset="0"/>
              </a:rPr>
              <a:t>Чудити се  Испитивати</a:t>
            </a:r>
          </a:p>
          <a:p>
            <a:pPr marL="12700"/>
            <a:r>
              <a:rPr lang="en-US" sz="3200">
                <a:latin typeface="Trebuchet MS" pitchFamily="34" charset="0"/>
              </a:rPr>
              <a:t>Показати да се детету не верује/уколико нам се  само обратило</a:t>
            </a:r>
          </a:p>
          <a:p>
            <a:pPr marL="12700"/>
            <a:r>
              <a:rPr lang="en-US" sz="3200">
                <a:latin typeface="Trebuchet MS" pitchFamily="34" charset="0"/>
              </a:rPr>
              <a:t>Преузети одговорност за све акције</a:t>
            </a:r>
          </a:p>
          <a:p>
            <a:pPr marL="12700"/>
            <a:r>
              <a:rPr lang="en-US" sz="3200">
                <a:latin typeface="Trebuchet MS" pitchFamily="34" charset="0"/>
              </a:rPr>
              <a:t>„Обећати немогуће“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950575" y="5694363"/>
            <a:ext cx="477838" cy="5143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3200" spc="-260" dirty="0">
                <a:solidFill>
                  <a:srgbClr val="092F49"/>
                </a:solidFill>
                <a:latin typeface="Verdana"/>
                <a:cs typeface="Verdana"/>
              </a:rPr>
              <a:t>16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7413" y="652463"/>
            <a:ext cx="5626100" cy="574675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2850" b="0" spc="50" dirty="0">
                <a:solidFill>
                  <a:srgbClr val="FFFFFF"/>
                </a:solidFill>
                <a:latin typeface="Arial"/>
                <a:cs typeface="Arial"/>
              </a:rPr>
              <a:t></a:t>
            </a:r>
            <a:r>
              <a:rPr sz="3600" b="0" spc="50" dirty="0">
                <a:solidFill>
                  <a:srgbClr val="000000"/>
                </a:solidFill>
                <a:latin typeface="Arial"/>
                <a:cs typeface="Arial"/>
              </a:rPr>
              <a:t>РЕСУРСИ </a:t>
            </a:r>
            <a:r>
              <a:rPr sz="3600" b="0" dirty="0">
                <a:solidFill>
                  <a:srgbClr val="000000"/>
                </a:solidFill>
                <a:latin typeface="Arial"/>
                <a:cs typeface="Arial"/>
              </a:rPr>
              <a:t>ЗА</a:t>
            </a:r>
            <a:r>
              <a:rPr sz="3600" b="0" spc="-1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600" b="0" spc="-130" dirty="0">
                <a:solidFill>
                  <a:srgbClr val="000000"/>
                </a:solidFill>
                <a:latin typeface="Arial"/>
                <a:cs typeface="Arial"/>
              </a:rPr>
              <a:t>ПОДРШКУ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413" y="1320800"/>
            <a:ext cx="10755312" cy="4887913"/>
          </a:xfrm>
          <a:prstGeom prst="rect">
            <a:avLst/>
          </a:prstGeom>
        </p:spPr>
        <p:txBody>
          <a:bodyPr lIns="0" tIns="87630" rIns="0" bIns="0">
            <a:spAutoFit/>
          </a:bodyPr>
          <a:lstStyle/>
          <a:p>
            <a:pPr marL="12700">
              <a:spcBef>
                <a:spcPts val="688"/>
              </a:spcBef>
            </a:pPr>
            <a:r>
              <a:rPr lang="en-US" sz="1600">
                <a:solidFill>
                  <a:srgbClr val="FFFFFF"/>
                </a:solidFill>
                <a:cs typeface="Arial" charset="0"/>
              </a:rPr>
              <a:t></a:t>
            </a:r>
            <a:endParaRPr lang="en-US" sz="1600">
              <a:cs typeface="Arial" charset="0"/>
            </a:endParaRPr>
          </a:p>
          <a:p>
            <a:pPr marL="12700">
              <a:lnSpc>
                <a:spcPct val="107000"/>
              </a:lnSpc>
              <a:spcBef>
                <a:spcPts val="700"/>
              </a:spcBef>
              <a:buSzPct val="120000"/>
              <a:buFontTx/>
              <a:buChar char="-"/>
            </a:pPr>
            <a:r>
              <a:rPr lang="en-US" sz="2000">
                <a:solidFill>
                  <a:srgbClr val="042E60"/>
                </a:solidFill>
                <a:cs typeface="Arial" charset="0"/>
              </a:rPr>
              <a:t>НАЦИОНАЛНИ КОНТАКТ ЦЕНТАР ЗА БЕЗБЕДНОСТ ДЕЦЕ НА ИНТЕРНЕТУ 19833  </a:t>
            </a:r>
            <a:r>
              <a:rPr lang="en-US" sz="2000" b="1">
                <a:solidFill>
                  <a:srgbClr val="042E60"/>
                </a:solidFill>
                <a:cs typeface="Arial" charset="0"/>
              </a:rPr>
              <a:t>МИНИСТАРСТВО УНУТРАШЊИХ ПОСЛОВА, ОДСЕК ЗА	ВИСОКО ТЕХНОЛОШКИ  КРИМИНАЛ</a:t>
            </a:r>
            <a:endParaRPr lang="en-US" sz="2000">
              <a:cs typeface="Arial" charset="0"/>
            </a:endParaRPr>
          </a:p>
          <a:p>
            <a:pPr marL="12700">
              <a:spcBef>
                <a:spcPts val="25"/>
              </a:spcBef>
              <a:buClr>
                <a:srgbClr val="042E60"/>
              </a:buClr>
              <a:buFont typeface="Arial" charset="0"/>
              <a:buChar char="-"/>
            </a:pPr>
            <a:endParaRPr lang="en-US" sz="2300">
              <a:cs typeface="Arial" charset="0"/>
            </a:endParaRPr>
          </a:p>
          <a:p>
            <a:pPr marL="396875" lvl="1" indent="-222250">
              <a:buClr>
                <a:srgbClr val="042E60"/>
              </a:buClr>
              <a:buFont typeface="Arial" charset="0"/>
              <a:buChar char="-"/>
            </a:pPr>
            <a:r>
              <a:rPr lang="en-US" sz="2000" b="1">
                <a:latin typeface="Verdana" pitchFamily="34" charset="0"/>
              </a:rPr>
              <a:t>САВЕТНИК - СПОЉНИ САРАДНИК ЗА ПРЕВЕНЦИЈУ НАСИЉА</a:t>
            </a:r>
            <a:endParaRPr lang="en-US" sz="2000">
              <a:latin typeface="Verdana" pitchFamily="34" charset="0"/>
            </a:endParaRPr>
          </a:p>
          <a:p>
            <a:pPr marL="396875" lvl="1" indent="-222250">
              <a:spcBef>
                <a:spcPts val="13"/>
              </a:spcBef>
              <a:buClr>
                <a:srgbClr val="042E60"/>
              </a:buClr>
              <a:buFont typeface="Arial" charset="0"/>
              <a:buChar char="-"/>
            </a:pPr>
            <a:endParaRPr lang="en-US" sz="2100">
              <a:latin typeface="Verdana" pitchFamily="34" charset="0"/>
            </a:endParaRPr>
          </a:p>
          <a:p>
            <a:pPr marL="396875" lvl="1" indent="-222250">
              <a:lnSpc>
                <a:spcPct val="107000"/>
              </a:lnSpc>
              <a:buFont typeface="Arial" charset="0"/>
              <a:buChar char="-"/>
            </a:pPr>
            <a:r>
              <a:rPr lang="en-US" sz="2000" b="1">
                <a:solidFill>
                  <a:srgbClr val="042E60"/>
                </a:solidFill>
                <a:cs typeface="Arial" charset="0"/>
              </a:rPr>
              <a:t>РАД СА ОДЕЉЕНСКОМ ЗАЈЕДНИЦОМ </a:t>
            </a:r>
            <a:r>
              <a:rPr lang="en-US" sz="2000">
                <a:solidFill>
                  <a:srgbClr val="042E60"/>
                </a:solidFill>
                <a:cs typeface="Arial" charset="0"/>
              </a:rPr>
              <a:t>ЈЕР ЈЕ	ЈЕДНА ОД КАРАКТЕРИСТИКА  ДИГИТАЛНОГ НАСИЉА ДА СЕ БРЗО ШИРИ И НЕМА „НЕВИНИХ ПОСМАТРАЧА“</a:t>
            </a:r>
            <a:endParaRPr lang="en-US" sz="2000">
              <a:cs typeface="Arial" charset="0"/>
            </a:endParaRPr>
          </a:p>
          <a:p>
            <a:pPr marL="396875" lvl="1" indent="-222250">
              <a:spcBef>
                <a:spcPts val="38"/>
              </a:spcBef>
              <a:buClr>
                <a:srgbClr val="042E60"/>
              </a:buClr>
              <a:buFont typeface="Arial" charset="0"/>
              <a:buChar char="-"/>
            </a:pPr>
            <a:endParaRPr lang="en-US" sz="2300">
              <a:cs typeface="Arial" charset="0"/>
            </a:endParaRPr>
          </a:p>
          <a:p>
            <a:pPr marL="396875" lvl="1" indent="-222250">
              <a:buClr>
                <a:srgbClr val="042E60"/>
              </a:buClr>
              <a:buFont typeface="Arial" charset="0"/>
              <a:buChar char="-"/>
            </a:pPr>
            <a:r>
              <a:rPr lang="en-US" sz="2000" b="1">
                <a:cs typeface="Arial" charset="0"/>
              </a:rPr>
              <a:t>ПРЕВЕНЦИЈА НАСИЉА СЕ ЗАСНИВА НА ЈАЧАЊУ И ПРОМОЦИЈИ</a:t>
            </a:r>
            <a:endParaRPr lang="en-US" sz="2000">
              <a:cs typeface="Arial" charset="0"/>
            </a:endParaRPr>
          </a:p>
          <a:p>
            <a:pPr marL="12700">
              <a:spcBef>
                <a:spcPts val="175"/>
              </a:spcBef>
            </a:pPr>
            <a:r>
              <a:rPr lang="en-US" sz="2000" b="1">
                <a:cs typeface="Arial" charset="0"/>
              </a:rPr>
              <a:t>ПРОСОЦИЈАЛНИХ МОДЕЛА ПОНАШАЊА – ИСТИЦАЊЕ ПОЗИТИВНИХ ПРИМЕРА</a:t>
            </a:r>
            <a:endParaRPr lang="en-US" sz="2000">
              <a:cs typeface="Arial" charset="0"/>
            </a:endParaRPr>
          </a:p>
          <a:p>
            <a:pPr marL="12700">
              <a:lnSpc>
                <a:spcPts val="2325"/>
              </a:lnSpc>
              <a:spcBef>
                <a:spcPts val="175"/>
              </a:spcBef>
            </a:pPr>
            <a:r>
              <a:rPr lang="en-US" sz="2000" b="1">
                <a:cs typeface="Arial" charset="0"/>
              </a:rPr>
              <a:t>АКТИВНОСТИ И УСПЕХА МЛАДИХ</a:t>
            </a:r>
            <a:endParaRPr lang="en-US" sz="2000">
              <a:cs typeface="Arial" charset="0"/>
            </a:endParaRPr>
          </a:p>
          <a:p>
            <a:pPr marL="12700" algn="r">
              <a:lnSpc>
                <a:spcPts val="3775"/>
              </a:lnSpc>
            </a:pPr>
            <a:r>
              <a:rPr lang="en-US" sz="3200">
                <a:solidFill>
                  <a:srgbClr val="092F49"/>
                </a:solidFill>
                <a:latin typeface="Verdana" pitchFamily="34" charset="0"/>
              </a:rPr>
              <a:t>17</a:t>
            </a:r>
            <a:endParaRPr lang="en-US" sz="32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588" y="5745163"/>
            <a:ext cx="9904412" cy="31750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000" b="1">
                <a:latin typeface="Verdana" pitchFamily="34" charset="0"/>
              </a:rPr>
              <a:t>ДИСКРИМИНИШУ ОНИ КОЈИ ИМАЈУ МОЋ ИЛИ СУ ВЕЋИНА</a:t>
            </a:r>
            <a:endParaRPr lang="en-US" sz="2000">
              <a:latin typeface="Verdana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588" y="428625"/>
            <a:ext cx="10537825" cy="4735513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666750" indent="-511175">
              <a:spcBef>
                <a:spcPts val="100"/>
              </a:spcBef>
            </a:pPr>
            <a:r>
              <a:rPr lang="en-US" sz="1600">
                <a:solidFill>
                  <a:srgbClr val="FFFFFF"/>
                </a:solidFill>
                <a:cs typeface="Arial" charset="0"/>
              </a:rPr>
              <a:t> </a:t>
            </a:r>
            <a:r>
              <a:rPr lang="en-US" sz="2000" b="1">
                <a:solidFill>
                  <a:srgbClr val="0E486E"/>
                </a:solidFill>
                <a:latin typeface="Verdana" pitchFamily="34" charset="0"/>
              </a:rPr>
              <a:t>ДИСКРИМИНАЦИЈА - у највећем ризику и највише изложена  су деца и ученици из осетљивих група: могући примери</a:t>
            </a:r>
            <a:endParaRPr lang="en-US" sz="2000">
              <a:latin typeface="Verdana" pitchFamily="34" charset="0"/>
            </a:endParaRPr>
          </a:p>
          <a:p>
            <a:pPr marL="666750" indent="-511175">
              <a:spcBef>
                <a:spcPts val="50"/>
              </a:spcBef>
            </a:pPr>
            <a:endParaRPr lang="en-US" sz="2800">
              <a:latin typeface="Verdana" pitchFamily="34" charset="0"/>
            </a:endParaRPr>
          </a:p>
          <a:p>
            <a:pPr marL="666750" indent="-511175">
              <a:buFontTx/>
              <a:buChar char="-"/>
            </a:pPr>
            <a:r>
              <a:rPr lang="en-US" sz="1600" b="1">
                <a:latin typeface="Verdana" pitchFamily="34" charset="0"/>
              </a:rPr>
              <a:t>НАСТАВНИЦА ПРЕД ЦЕЛИМ ОДЕЉЕЊЕМ ОБЈАШЊАВА ПОНАШАЊЕ УЧЕНИКА НА  ЧАСУ РЕЧИМА „ВЕРОВАТНО НИЈЕ УЗЕО ТЕРАПИЈУ“. ДИРЕКТОРКА ПРАВДА РЕАКЦИЈУ  НАСТАВНИЦЕ ТИМЕ ДА СУ РОДИТЕЉИ РЕКЛИ ДА ДЕЧАК УЗИМА ТЕРАПИЈУ</a:t>
            </a:r>
            <a:endParaRPr lang="en-US" sz="1600">
              <a:latin typeface="Verdana" pitchFamily="34" charset="0"/>
            </a:endParaRPr>
          </a:p>
          <a:p>
            <a:pPr marL="666750" indent="-511175">
              <a:spcBef>
                <a:spcPts val="25"/>
              </a:spcBef>
              <a:buFont typeface="Verdana" pitchFamily="34" charset="0"/>
              <a:buChar char="-"/>
            </a:pPr>
            <a:endParaRPr lang="en-US" sz="1600">
              <a:latin typeface="Verdana" pitchFamily="34" charset="0"/>
            </a:endParaRPr>
          </a:p>
          <a:p>
            <a:pPr marL="666750" indent="-511175">
              <a:buFontTx/>
              <a:buChar char="-"/>
            </a:pPr>
            <a:r>
              <a:rPr lang="en-US" sz="1600" b="1">
                <a:latin typeface="Verdana" pitchFamily="34" charset="0"/>
              </a:rPr>
              <a:t>УЧЕНИК СА ПРОБЛЕМИМА У ПОНАШАЊУ СЕДИ САМ У КЛУПИ КОЈА ЈЕ СМЕШТЕНА  ПОРЕД ТАБЛЕ, ОКРЕНУТ ЛЕЂИМА УЧЕНИЦИМА ИЗ ОДЕЉЕЊА</a:t>
            </a:r>
            <a:endParaRPr lang="en-US" sz="1600">
              <a:latin typeface="Verdana" pitchFamily="34" charset="0"/>
            </a:endParaRPr>
          </a:p>
          <a:p>
            <a:pPr marL="666750" indent="-511175">
              <a:spcBef>
                <a:spcPts val="25"/>
              </a:spcBef>
              <a:buFont typeface="Verdana" pitchFamily="34" charset="0"/>
              <a:buChar char="-"/>
            </a:pPr>
            <a:endParaRPr lang="en-US" sz="1600">
              <a:latin typeface="Verdana" pitchFamily="34" charset="0"/>
            </a:endParaRPr>
          </a:p>
          <a:p>
            <a:pPr marL="666750" indent="-511175">
              <a:buFontTx/>
              <a:buChar char="-"/>
            </a:pPr>
            <a:r>
              <a:rPr lang="en-US" sz="1600" b="1">
                <a:latin typeface="Verdana" pitchFamily="34" charset="0"/>
              </a:rPr>
              <a:t>РОДИТЕЉИ ПИШУ ПЕТИЦИЈУ ДА СЕ УЧЕНИЦА СА РАЗВОЈНИМ СМЕТЊАМА</a:t>
            </a:r>
            <a:endParaRPr lang="en-US" sz="1600">
              <a:latin typeface="Verdana" pitchFamily="34" charset="0"/>
            </a:endParaRPr>
          </a:p>
          <a:p>
            <a:pPr marL="666750" indent="-511175"/>
            <a:r>
              <a:rPr lang="en-US" sz="1600" b="1">
                <a:latin typeface="Verdana" pitchFamily="34" charset="0"/>
              </a:rPr>
              <a:t>ПРЕМЕСТИ У ДРУГО ОДЕЉЕЊЕ</a:t>
            </a:r>
            <a:endParaRPr lang="en-US" sz="1600">
              <a:latin typeface="Verdana" pitchFamily="34" charset="0"/>
            </a:endParaRPr>
          </a:p>
          <a:p>
            <a:pPr marL="666750" indent="-511175">
              <a:spcBef>
                <a:spcPts val="25"/>
              </a:spcBef>
            </a:pPr>
            <a:endParaRPr lang="en-US" sz="1600">
              <a:latin typeface="Verdana" pitchFamily="34" charset="0"/>
            </a:endParaRPr>
          </a:p>
          <a:p>
            <a:pPr marL="666750" indent="-511175">
              <a:buFontTx/>
              <a:buChar char="-"/>
            </a:pPr>
            <a:r>
              <a:rPr lang="en-US" sz="1600" b="1">
                <a:latin typeface="Verdana" pitchFamily="34" charset="0"/>
              </a:rPr>
              <a:t>У ДРУГОЈ ШКОЛИ УЧЕНИЦИ ПИШУ ПЕТИЦИЈУ СЛИЧНОГ САДРЖАЈА</a:t>
            </a:r>
            <a:endParaRPr lang="en-US" sz="1600">
              <a:latin typeface="Verdana" pitchFamily="34" charset="0"/>
            </a:endParaRPr>
          </a:p>
          <a:p>
            <a:pPr marL="666750" indent="-511175">
              <a:spcBef>
                <a:spcPts val="25"/>
              </a:spcBef>
              <a:buFont typeface="Verdana" pitchFamily="34" charset="0"/>
              <a:buChar char="-"/>
            </a:pPr>
            <a:endParaRPr lang="en-US" sz="1600">
              <a:latin typeface="Verdana" pitchFamily="34" charset="0"/>
            </a:endParaRPr>
          </a:p>
          <a:p>
            <a:pPr marL="666750" indent="-511175">
              <a:buFontTx/>
              <a:buChar char="-"/>
            </a:pPr>
            <a:r>
              <a:rPr lang="en-US" sz="1600" b="1">
                <a:latin typeface="Verdana" pitchFamily="34" charset="0"/>
              </a:rPr>
              <a:t>У ШКОЛИ ЗА УЧЕНИКЕ СА СМЕТЊАМА У РАЗВОЈУ ДВА ОДЕЉЕЊА 5. РАЗРЕДА СУ</a:t>
            </a:r>
            <a:endParaRPr lang="en-US" sz="1600">
              <a:latin typeface="Verdana" pitchFamily="34" charset="0"/>
            </a:endParaRPr>
          </a:p>
          <a:p>
            <a:pPr marL="666750" indent="-511175"/>
            <a:r>
              <a:rPr lang="en-US" sz="1600" b="1">
                <a:latin typeface="Verdana" pitchFamily="34" charset="0"/>
              </a:rPr>
              <a:t>ФОРМИРАНА ТАКО ШТО СУ У ЈЕДНОМ „ВЕРБАЛНА“ У ДРУГОМ „НЕВЕРБАЛНА“ ДЕЦА</a:t>
            </a:r>
            <a:endParaRPr lang="en-US" sz="1600">
              <a:latin typeface="Verdana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50575" y="5694363"/>
            <a:ext cx="477838" cy="5143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3200" spc="-260" dirty="0">
                <a:solidFill>
                  <a:srgbClr val="092F49"/>
                </a:solidFill>
                <a:latin typeface="Verdana"/>
                <a:cs typeface="Verdana"/>
              </a:rPr>
              <a:t>18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81738" y="430213"/>
            <a:ext cx="206375" cy="268287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600" spc="295" dirty="0">
                <a:solidFill>
                  <a:srgbClr val="FFFFFF"/>
                </a:solidFill>
                <a:latin typeface="Arial"/>
                <a:cs typeface="Arial"/>
              </a:rPr>
              <a:t>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0" y="682625"/>
            <a:ext cx="9906000" cy="1476375"/>
          </a:xfrm>
        </p:spPr>
        <p:txBody>
          <a:bodyPr tIns="12700"/>
          <a:lstStyle/>
          <a:p>
            <a:pPr marL="12700" eaLnBrk="1" hangingPunct="1">
              <a:spcBef>
                <a:spcPts val="100"/>
              </a:spcBef>
            </a:pPr>
            <a:r>
              <a:rPr lang="en-US" sz="2400" smtClean="0">
                <a:solidFill>
                  <a:srgbClr val="000000"/>
                </a:solidFill>
                <a:latin typeface="Verdana" pitchFamily="34" charset="0"/>
              </a:rPr>
              <a:t>УВЕК ИМАТИ У ВИДУ/НА УМУ</a:t>
            </a:r>
            <a:endParaRPr lang="en-US" sz="2400" smtClean="0">
              <a:latin typeface="Verdana" pitchFamily="34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/>
        <p:txBody>
          <a:bodyPr tIns="11430"/>
          <a:lstStyle/>
          <a:p>
            <a:pPr marL="298450" indent="-285750" eaLnBrk="1" hangingPunct="1">
              <a:spcBef>
                <a:spcPts val="88"/>
              </a:spcBef>
            </a:pPr>
            <a:r>
              <a:rPr lang="en-US" sz="1600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 </a:t>
            </a:r>
            <a:r>
              <a:rPr lang="en-US" b="0" smtClean="0">
                <a:solidFill>
                  <a:srgbClr val="0E486E"/>
                </a:solidFill>
                <a:latin typeface="Verdana" pitchFamily="34" charset="0"/>
              </a:rPr>
              <a:t>- </a:t>
            </a:r>
            <a:r>
              <a:rPr lang="en-US" sz="1600" smtClean="0">
                <a:latin typeface="Verdana" pitchFamily="34" charset="0"/>
              </a:rPr>
              <a:t>Значај правила понашања у школи, за све актере школског живота, одељенска  правила</a:t>
            </a:r>
          </a:p>
          <a:p>
            <a:pPr marL="298450" indent="-285750" eaLnBrk="1" hangingPunct="1">
              <a:spcBef>
                <a:spcPts val="1075"/>
              </a:spcBef>
            </a:pPr>
            <a:r>
              <a:rPr lang="en-US" sz="1600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 </a:t>
            </a:r>
            <a:r>
              <a:rPr lang="en-US" sz="1600" smtClean="0">
                <a:latin typeface="Verdana" pitchFamily="34" charset="0"/>
              </a:rPr>
              <a:t>- Превентивни програми и подучавање ученика - како да се понашају у</a:t>
            </a:r>
            <a:endParaRPr lang="en-US" sz="1600" smtClean="0">
              <a:latin typeface="Arial" charset="0"/>
              <a:cs typeface="Arial" charset="0"/>
            </a:endParaRPr>
          </a:p>
          <a:p>
            <a:pPr marL="298450" indent="-285750" eaLnBrk="1" hangingPunct="1">
              <a:spcBef>
                <a:spcPct val="0"/>
              </a:spcBef>
            </a:pPr>
            <a:r>
              <a:rPr lang="en-US" sz="1600" smtClean="0">
                <a:latin typeface="Verdana" pitchFamily="34" charset="0"/>
              </a:rPr>
              <a:t>ситуацијама насиља</a:t>
            </a:r>
          </a:p>
          <a:p>
            <a:pPr marL="298450" indent="-285750" eaLnBrk="1" hangingPunct="1">
              <a:spcBef>
                <a:spcPts val="1075"/>
              </a:spcBef>
            </a:pPr>
            <a:r>
              <a:rPr lang="en-US" sz="1600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 </a:t>
            </a:r>
            <a:r>
              <a:rPr lang="en-US" sz="1600" smtClean="0">
                <a:latin typeface="Verdana" pitchFamily="34" charset="0"/>
              </a:rPr>
              <a:t>- Додатни васпитни рад са ученицима који се насилно понашају</a:t>
            </a:r>
            <a:endParaRPr lang="en-US" sz="1600" smtClean="0">
              <a:latin typeface="Arial" charset="0"/>
              <a:cs typeface="Arial" charset="0"/>
            </a:endParaRPr>
          </a:p>
          <a:p>
            <a:pPr marL="298450" indent="-285750" eaLnBrk="1" hangingPunct="1">
              <a:spcBef>
                <a:spcPts val="1088"/>
              </a:spcBef>
            </a:pPr>
            <a:r>
              <a:rPr lang="en-US" sz="1600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 </a:t>
            </a:r>
            <a:r>
              <a:rPr lang="en-US" sz="1600" smtClean="0">
                <a:latin typeface="Verdana" pitchFamily="34" charset="0"/>
              </a:rPr>
              <a:t>- Понуда ваннаставних активности омогућава да свако „нађе своје место“</a:t>
            </a:r>
            <a:endParaRPr lang="en-US" sz="1600" smtClean="0">
              <a:latin typeface="Arial" charset="0"/>
              <a:cs typeface="Arial" charset="0"/>
            </a:endParaRPr>
          </a:p>
          <a:p>
            <a:pPr marL="298450" indent="-285750" eaLnBrk="1" hangingPunct="1">
              <a:spcBef>
                <a:spcPts val="1075"/>
              </a:spcBef>
            </a:pPr>
            <a:r>
              <a:rPr lang="en-US" sz="1600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 </a:t>
            </a:r>
            <a:r>
              <a:rPr lang="en-US" sz="1600" smtClean="0">
                <a:latin typeface="Verdana" pitchFamily="34" charset="0"/>
              </a:rPr>
              <a:t>- Наставници учествују у активностима које подржавају сарадњу ученика,  наставника и родитеља</a:t>
            </a:r>
            <a:endParaRPr lang="en-US" sz="1600" smtClean="0">
              <a:latin typeface="Arial" charset="0"/>
              <a:cs typeface="Arial" charset="0"/>
            </a:endParaRPr>
          </a:p>
          <a:p>
            <a:pPr marL="298450" indent="-285750" eaLnBrk="1" hangingPunct="1">
              <a:spcBef>
                <a:spcPts val="1075"/>
              </a:spcBef>
            </a:pPr>
            <a:r>
              <a:rPr lang="en-US" sz="1600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 </a:t>
            </a:r>
            <a:r>
              <a:rPr lang="en-US" sz="1600" smtClean="0">
                <a:latin typeface="Verdana" pitchFamily="34" charset="0"/>
              </a:rPr>
              <a:t>- Школа је успоставила систем евидентирања насилних ситуација</a:t>
            </a:r>
            <a:endParaRPr lang="en-US" sz="1600" smtClean="0">
              <a:latin typeface="Arial" charset="0"/>
              <a:cs typeface="Arial" charset="0"/>
            </a:endParaRPr>
          </a:p>
          <a:p>
            <a:pPr marL="298450" indent="-285750" eaLnBrk="1" hangingPunct="1">
              <a:spcBef>
                <a:spcPts val="1075"/>
              </a:spcBef>
            </a:pPr>
            <a:r>
              <a:rPr lang="en-US" sz="1600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 </a:t>
            </a:r>
            <a:r>
              <a:rPr lang="en-US" sz="1600" smtClean="0">
                <a:latin typeface="Verdana" pitchFamily="34" charset="0"/>
              </a:rPr>
              <a:t>- Програм заштите се доноси	у складу са анализом стања безбедности у школи</a:t>
            </a:r>
            <a:endParaRPr lang="en-US" sz="1600" smtClean="0">
              <a:latin typeface="Arial" charset="0"/>
              <a:cs typeface="Arial" charset="0"/>
            </a:endParaRPr>
          </a:p>
          <a:p>
            <a:pPr marL="298450" indent="-285750" eaLnBrk="1" hangingPunct="1">
              <a:spcBef>
                <a:spcPts val="1075"/>
              </a:spcBef>
            </a:pPr>
            <a:r>
              <a:rPr lang="en-US" sz="1600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 </a:t>
            </a:r>
            <a:r>
              <a:rPr lang="en-US" sz="1600" smtClean="0">
                <a:latin typeface="Verdana" pitchFamily="34" charset="0"/>
              </a:rPr>
              <a:t>-Евидентирање случајева оштећења школске имовине и документације, крађа и</a:t>
            </a:r>
            <a:endParaRPr lang="en-US" sz="1600" smtClean="0">
              <a:latin typeface="Arial" charset="0"/>
              <a:cs typeface="Arial" charset="0"/>
            </a:endParaRPr>
          </a:p>
          <a:p>
            <a:pPr marL="298450" indent="-285750" eaLnBrk="1" hangingPunct="1">
              <a:spcBef>
                <a:spcPct val="0"/>
              </a:spcBef>
            </a:pPr>
            <a:r>
              <a:rPr lang="en-US" sz="1600" smtClean="0">
                <a:latin typeface="Verdana" pitchFamily="34" charset="0"/>
              </a:rPr>
              <a:t>разбојништава у којима учествују ученици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3588" y="5334000"/>
            <a:ext cx="9980612" cy="31750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1600">
                <a:solidFill>
                  <a:srgbClr val="FFFFFF"/>
                </a:solidFill>
                <a:cs typeface="Arial" charset="0"/>
              </a:rPr>
              <a:t> </a:t>
            </a:r>
            <a:r>
              <a:rPr lang="en-US" sz="2000" b="1">
                <a:latin typeface="Verdana" pitchFamily="34" charset="0"/>
              </a:rPr>
              <a:t>-Праћење динамике раста/опадања изостанака</a:t>
            </a:r>
            <a:endParaRPr lang="en-US" sz="2000">
              <a:latin typeface="Verdana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950575" y="5694363"/>
            <a:ext cx="477838" cy="5143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3200" spc="-260" dirty="0">
                <a:solidFill>
                  <a:srgbClr val="092F49"/>
                </a:solidFill>
                <a:latin typeface="Verdana"/>
                <a:cs typeface="Verdana"/>
              </a:rPr>
              <a:t>19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 tIns="12065"/>
          <a:lstStyle/>
          <a:p>
            <a:pPr marL="298450" indent="-285750" eaLnBrk="1" hangingPunct="1">
              <a:spcBef>
                <a:spcPts val="100"/>
              </a:spcBef>
            </a:pPr>
            <a:r>
              <a:rPr lang="en-US" sz="2200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 </a:t>
            </a:r>
            <a:r>
              <a:rPr lang="en-US" smtClean="0">
                <a:solidFill>
                  <a:srgbClr val="0E486E"/>
                </a:solidFill>
                <a:latin typeface="Verdana" pitchFamily="34" charset="0"/>
              </a:rPr>
              <a:t>Закон о основама система образовања и васпитања,  ("Службени гласник РС" 88/2017, 27/2018, 10/2019):  чланови 111 и 112</a:t>
            </a:r>
            <a:endParaRPr lang="en-US" sz="2200" smtClean="0">
              <a:latin typeface="Arial" charset="0"/>
              <a:cs typeface="Arial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2788" y="1912938"/>
            <a:ext cx="10882312" cy="4429125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63500">
              <a:lnSpc>
                <a:spcPts val="2263"/>
              </a:lnSpc>
              <a:spcBef>
                <a:spcPts val="88"/>
              </a:spcBef>
              <a:buSzPct val="122000"/>
              <a:buFontTx/>
              <a:buChar char="-"/>
              <a:tabLst>
                <a:tab pos="230188" algn="l"/>
              </a:tabLst>
            </a:pPr>
            <a:r>
              <a:rPr lang="en-US">
                <a:latin typeface="Verdana" pitchFamily="34" charset="0"/>
              </a:rPr>
              <a:t>ПРАВИЛНИК О ПРОТОКОЛУ ПОСТУПАЊА У УСТАНОВИ У ОДГОВОРУ НА НАСИЉЕ,  ЗЛОСТАВЉАЊЕ И ЗАНЕМАРИВАЊЕ, ("СЛУЖБЕНИ ГЛАСНИК РС" 72/09, 46/19)</a:t>
            </a:r>
          </a:p>
          <a:p>
            <a:pPr marL="63500">
              <a:buFontTx/>
              <a:buChar char="-"/>
              <a:tabLst>
                <a:tab pos="230188" algn="l"/>
              </a:tabLst>
            </a:pPr>
            <a:endParaRPr lang="en-US" sz="1700">
              <a:latin typeface="Verdana" pitchFamily="34" charset="0"/>
            </a:endParaRPr>
          </a:p>
          <a:p>
            <a:pPr marL="63500">
              <a:buFontTx/>
              <a:buChar char="-"/>
              <a:tabLst>
                <a:tab pos="230188" algn="l"/>
              </a:tabLst>
            </a:pPr>
            <a:r>
              <a:rPr lang="en-US">
                <a:latin typeface="Verdana" pitchFamily="34" charset="0"/>
              </a:rPr>
              <a:t>ДОПИС МИНИСТРА БР. 610-00-01301/2019-07 ОД 17. 09.2019 КОЈИ СЕ ОДНОСИ НА  ПОСТУПАЊЕ УСТАНОВА У СИТУАЦИЈИ НАСИЉА</a:t>
            </a:r>
          </a:p>
          <a:p>
            <a:pPr marL="63500">
              <a:spcBef>
                <a:spcPts val="38"/>
              </a:spcBef>
              <a:tabLst>
                <a:tab pos="230188" algn="l"/>
              </a:tabLst>
            </a:pPr>
            <a:endParaRPr lang="en-US" sz="1700">
              <a:latin typeface="Verdana" pitchFamily="34" charset="0"/>
            </a:endParaRPr>
          </a:p>
          <a:p>
            <a:pPr marL="63500">
              <a:buFontTx/>
              <a:buChar char="-"/>
              <a:tabLst>
                <a:tab pos="230188" algn="l"/>
              </a:tabLst>
            </a:pPr>
            <a:r>
              <a:rPr lang="en-US">
                <a:latin typeface="Verdana" pitchFamily="34" charset="0"/>
              </a:rPr>
              <a:t>ПРАВИЛНИК О ПОСТУПАЊУ УСТАНОВЕ У СЛУЧАЈУ СУМЊЕ ИЛИ УТВРЂЕНОГ  ДИСКРИМИНАТОРНОГ ПОНАШАЊА И ВРЕЂАЊА УГЛЕДА, ЧАСТИ ИЛИ ДОСТОЈАНСТВА  ЛИЧНОСТИ, («СЛУЖБЕНИ ГЛАСНИК РС» 65/2018)</a:t>
            </a:r>
          </a:p>
          <a:p>
            <a:pPr marL="63500">
              <a:spcBef>
                <a:spcPts val="38"/>
              </a:spcBef>
              <a:buFont typeface="Verdana" pitchFamily="34" charset="0"/>
              <a:buChar char="-"/>
              <a:tabLst>
                <a:tab pos="230188" algn="l"/>
              </a:tabLst>
            </a:pPr>
            <a:endParaRPr lang="en-US" sz="1700">
              <a:latin typeface="Verdana" pitchFamily="34" charset="0"/>
            </a:endParaRPr>
          </a:p>
          <a:p>
            <a:pPr marL="63500">
              <a:buFontTx/>
              <a:buChar char="-"/>
              <a:tabLst>
                <a:tab pos="230188" algn="l"/>
              </a:tabLst>
            </a:pPr>
            <a:r>
              <a:rPr lang="en-US">
                <a:latin typeface="Verdana" pitchFamily="34" charset="0"/>
              </a:rPr>
              <a:t>ПРАВИЛНИК О БЛИЖИМ КРИТЕРИЈУМИМА ЗА ПРЕПОЗНАВАЊЕ ОБЛИКА ДИСКРИМИНАЦИЈЕ  ОД СТРАНЕ ЗАПОСЛЕНОГ, ДЕТЕТА, УЧЕНИКА ИЛИ ТРЕЋЕГ ЛИЦА	У УСТАНОВИ ОБРАЗОВАЊА И  ВАСПИТАЊА,(«СЛУЖБЕНИ ГЛАСНИК РС», 22/2016.)</a:t>
            </a:r>
          </a:p>
          <a:p>
            <a:pPr marL="63500">
              <a:lnSpc>
                <a:spcPct val="89000"/>
              </a:lnSpc>
              <a:spcBef>
                <a:spcPts val="1200"/>
              </a:spcBef>
              <a:buFontTx/>
              <a:buChar char="-"/>
              <a:tabLst>
                <a:tab pos="230188" algn="l"/>
              </a:tabLst>
            </a:pPr>
            <a:r>
              <a:rPr lang="en-US">
                <a:latin typeface="Verdana" pitchFamily="34" charset="0"/>
              </a:rPr>
              <a:t>УПУТСТВО ЗА УСТАНОВЕ КОЈЕ СУ ОДГОВОРНЕ ЗА БЕЗБЕДНОСТ И ЗАШТИТУ ДЕЦЕ И УЧЕНИК</a:t>
            </a:r>
            <a:r>
              <a:rPr lang="en-US" sz="4800" baseline="-15000">
                <a:solidFill>
                  <a:srgbClr val="092F49"/>
                </a:solidFill>
                <a:latin typeface="Verdana" pitchFamily="34" charset="0"/>
              </a:rPr>
              <a:t>2</a:t>
            </a:r>
            <a:r>
              <a:rPr lang="en-US">
                <a:latin typeface="Verdana" pitchFamily="34" charset="0"/>
              </a:rPr>
              <a:t>А,  БР. 610-00-953/2014-01 ОД 22.12.2014.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375" y="228600"/>
            <a:ext cx="10293350" cy="5364163"/>
          </a:xfrm>
          <a:prstGeom prst="rect">
            <a:avLst/>
          </a:prstGeom>
        </p:spPr>
        <p:txBody>
          <a:bodyPr lIns="0" tIns="149860" rIns="0" bIns="0">
            <a:spAutoFit/>
          </a:bodyPr>
          <a:lstStyle/>
          <a:p>
            <a:pPr marL="863600">
              <a:spcBef>
                <a:spcPts val="1175"/>
              </a:spcBef>
            </a:pPr>
            <a:r>
              <a:rPr lang="en-US" sz="1600">
                <a:solidFill>
                  <a:srgbClr val="FFFFFF"/>
                </a:solidFill>
                <a:cs typeface="Arial" charset="0"/>
              </a:rPr>
              <a:t> </a:t>
            </a:r>
            <a:r>
              <a:rPr lang="en-US" b="1">
                <a:latin typeface="Verdana" pitchFamily="34" charset="0"/>
              </a:rPr>
              <a:t>ЗНАЧАЈ ОПШТИХ АКАТА О БЕЗБЕДНОСТИ ПРОСТОРА с обзиром на</a:t>
            </a:r>
            <a:endParaRPr lang="en-US">
              <a:latin typeface="Verdana" pitchFamily="34" charset="0"/>
            </a:endParaRPr>
          </a:p>
          <a:p>
            <a:pPr marL="863600">
              <a:spcBef>
                <a:spcPts val="1075"/>
              </a:spcBef>
            </a:pPr>
            <a:r>
              <a:rPr lang="en-US">
                <a:solidFill>
                  <a:srgbClr val="FFFFFF"/>
                </a:solidFill>
                <a:cs typeface="Arial" charset="0"/>
              </a:rPr>
              <a:t> </a:t>
            </a:r>
            <a:r>
              <a:rPr lang="en-US" b="1">
                <a:latin typeface="Verdana" pitchFamily="34" charset="0"/>
              </a:rPr>
              <a:t>- право на заштиту и безбедност од елементарних непогода и анализа</a:t>
            </a:r>
            <a:endParaRPr lang="en-US">
              <a:latin typeface="Verdana" pitchFamily="34" charset="0"/>
            </a:endParaRPr>
          </a:p>
          <a:p>
            <a:pPr marL="863600"/>
            <a:r>
              <a:rPr lang="en-US" b="1">
                <a:latin typeface="Verdana" pitchFamily="34" charset="0"/>
              </a:rPr>
              <a:t>потенцијално ризичних места</a:t>
            </a:r>
            <a:endParaRPr lang="en-US">
              <a:latin typeface="Verdana" pitchFamily="34" charset="0"/>
            </a:endParaRPr>
          </a:p>
          <a:p>
            <a:pPr marL="863600">
              <a:spcBef>
                <a:spcPts val="1075"/>
              </a:spcBef>
            </a:pPr>
            <a:r>
              <a:rPr lang="en-US">
                <a:solidFill>
                  <a:srgbClr val="FFFFFF"/>
                </a:solidFill>
                <a:cs typeface="Arial" charset="0"/>
              </a:rPr>
              <a:t> </a:t>
            </a:r>
            <a:r>
              <a:rPr lang="en-US" b="1">
                <a:latin typeface="Verdana" pitchFamily="34" charset="0"/>
              </a:rPr>
              <a:t>- безбедност приступа	простору установе: саобраћајнице, пешачки  прелази, конфигурација терена</a:t>
            </a:r>
            <a:endParaRPr lang="en-US">
              <a:latin typeface="Verdana" pitchFamily="34" charset="0"/>
            </a:endParaRPr>
          </a:p>
          <a:p>
            <a:pPr marL="863600">
              <a:spcBef>
                <a:spcPts val="1075"/>
              </a:spcBef>
            </a:pPr>
            <a:r>
              <a:rPr lang="en-US">
                <a:solidFill>
                  <a:srgbClr val="FFFFFF"/>
                </a:solidFill>
                <a:cs typeface="Arial" charset="0"/>
              </a:rPr>
              <a:t> </a:t>
            </a:r>
            <a:r>
              <a:rPr lang="en-US" b="1">
                <a:latin typeface="Verdana" pitchFamily="34" charset="0"/>
              </a:rPr>
              <a:t>- ограђеност дворишта и степен ризика од могућности приступа трећих  лица, осветљеност простора, видео надзор, стање громобрана и  инсталација</a:t>
            </a:r>
            <a:endParaRPr lang="en-US">
              <a:latin typeface="Verdana" pitchFamily="34" charset="0"/>
            </a:endParaRPr>
          </a:p>
          <a:p>
            <a:pPr marL="863600">
              <a:spcBef>
                <a:spcPts val="1088"/>
              </a:spcBef>
            </a:pPr>
            <a:r>
              <a:rPr lang="en-US">
                <a:solidFill>
                  <a:srgbClr val="FFFFFF"/>
                </a:solidFill>
                <a:cs typeface="Arial" charset="0"/>
              </a:rPr>
              <a:t> </a:t>
            </a:r>
            <a:r>
              <a:rPr lang="en-US" b="1">
                <a:latin typeface="Verdana" pitchFamily="34" charset="0"/>
              </a:rPr>
              <a:t>- ко проверава/идентификује лица која улазе у установу</a:t>
            </a:r>
            <a:endParaRPr lang="en-US">
              <a:latin typeface="Verdana" pitchFamily="34" charset="0"/>
            </a:endParaRPr>
          </a:p>
          <a:p>
            <a:pPr marL="863600">
              <a:spcBef>
                <a:spcPts val="1075"/>
              </a:spcBef>
            </a:pPr>
            <a:r>
              <a:rPr lang="en-US">
                <a:solidFill>
                  <a:srgbClr val="FFFFFF"/>
                </a:solidFill>
                <a:cs typeface="Arial" charset="0"/>
              </a:rPr>
              <a:t> </a:t>
            </a:r>
            <a:r>
              <a:rPr lang="en-US" b="1">
                <a:latin typeface="Verdana" pitchFamily="34" charset="0"/>
              </a:rPr>
              <a:t>- место у установи где родитељи/старатељи ученика/деце улазе и бораве</a:t>
            </a:r>
            <a:endParaRPr lang="en-US">
              <a:latin typeface="Verdana" pitchFamily="34" charset="0"/>
            </a:endParaRPr>
          </a:p>
          <a:p>
            <a:pPr marL="863600"/>
            <a:r>
              <a:rPr lang="en-US" b="1">
                <a:latin typeface="Verdana" pitchFamily="34" charset="0"/>
              </a:rPr>
              <a:t>када децу одводе и доводе</a:t>
            </a:r>
            <a:endParaRPr lang="en-US">
              <a:latin typeface="Verdana" pitchFamily="34" charset="0"/>
            </a:endParaRPr>
          </a:p>
          <a:p>
            <a:pPr marL="863600">
              <a:spcBef>
                <a:spcPts val="1075"/>
              </a:spcBef>
            </a:pPr>
            <a:r>
              <a:rPr lang="en-US">
                <a:solidFill>
                  <a:srgbClr val="FFFFFF"/>
                </a:solidFill>
                <a:cs typeface="Arial" charset="0"/>
              </a:rPr>
              <a:t> </a:t>
            </a:r>
            <a:r>
              <a:rPr lang="en-US" b="1">
                <a:latin typeface="Verdana" pitchFamily="34" charset="0"/>
              </a:rPr>
              <a:t>- прва помоћ - где се налази комплет за прву помоћ , ко је задужен да  проверава/допуњује садржину комплета, телефони хитне помоћи и ДЗ - ко</a:t>
            </a:r>
            <a:endParaRPr lang="en-US">
              <a:latin typeface="Verdana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8713" y="5507038"/>
            <a:ext cx="8320087" cy="31750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000" b="1">
                <a:latin typeface="Verdana" pitchFamily="34" charset="0"/>
              </a:rPr>
              <a:t>позива хитну помоћ</a:t>
            </a:r>
            <a:endParaRPr lang="en-US" sz="2000">
              <a:latin typeface="Verdana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50575" y="5694363"/>
            <a:ext cx="477838" cy="5143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3200" spc="-260" dirty="0">
                <a:solidFill>
                  <a:srgbClr val="092F49"/>
                </a:solidFill>
                <a:latin typeface="Verdana"/>
                <a:cs typeface="Verdana"/>
              </a:rPr>
              <a:t>20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object 2"/>
          <p:cNvSpPr>
            <a:spLocks/>
          </p:cNvSpPr>
          <p:nvPr/>
        </p:nvSpPr>
        <p:spPr bwMode="auto">
          <a:xfrm>
            <a:off x="3140075" y="3397250"/>
            <a:ext cx="5868988" cy="14288"/>
          </a:xfrm>
          <a:custGeom>
            <a:avLst/>
            <a:gdLst/>
            <a:ahLst/>
            <a:cxnLst>
              <a:cxn ang="0">
                <a:pos x="5868923" y="0"/>
              </a:cxn>
              <a:cxn ang="0">
                <a:pos x="0" y="0"/>
              </a:cxn>
              <a:cxn ang="0">
                <a:pos x="0" y="13715"/>
              </a:cxn>
              <a:cxn ang="0">
                <a:pos x="5868923" y="13715"/>
              </a:cxn>
              <a:cxn ang="0">
                <a:pos x="5868923" y="0"/>
              </a:cxn>
            </a:cxnLst>
            <a:rect l="0" t="0" r="r" b="b"/>
            <a:pathLst>
              <a:path w="5869305" h="13970">
                <a:moveTo>
                  <a:pt x="5868923" y="0"/>
                </a:moveTo>
                <a:lnTo>
                  <a:pt x="0" y="0"/>
                </a:lnTo>
                <a:lnTo>
                  <a:pt x="0" y="13715"/>
                </a:lnTo>
                <a:lnTo>
                  <a:pt x="5868923" y="13715"/>
                </a:lnTo>
                <a:lnTo>
                  <a:pt x="5868923" y="0"/>
                </a:lnTo>
                <a:close/>
              </a:path>
            </a:pathLst>
          </a:custGeom>
          <a:solidFill>
            <a:srgbClr val="0D2D4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object 3"/>
          <p:cNvSpPr txBox="1"/>
          <p:nvPr/>
        </p:nvSpPr>
        <p:spPr>
          <a:xfrm>
            <a:off x="1339850" y="609600"/>
            <a:ext cx="8396288" cy="43497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23850" indent="-285750">
              <a:spcBef>
                <a:spcPts val="100"/>
              </a:spcBef>
            </a:pPr>
            <a:r>
              <a:rPr lang="en-US" sz="1900">
                <a:solidFill>
                  <a:srgbClr val="FFFFFF"/>
                </a:solidFill>
                <a:cs typeface="Arial" charset="0"/>
              </a:rPr>
              <a:t> </a:t>
            </a:r>
            <a:r>
              <a:rPr lang="en-US" sz="2000" b="1">
                <a:latin typeface="Verdana" pitchFamily="34" charset="0"/>
              </a:rPr>
              <a:t>Установа је дужна да интервенише увек када  постоји </a:t>
            </a:r>
            <a:r>
              <a:rPr lang="en-US" sz="2800" b="1">
                <a:latin typeface="Verdana" pitchFamily="34" charset="0"/>
              </a:rPr>
              <a:t>сумња или сазнање о насиљу, процена  нивоа насиља се врши најкасније у року од 2 дана  од дана сазнања, уколико је комуникација са  </a:t>
            </a:r>
            <a:r>
              <a:rPr lang="en-US" sz="2800" b="1" baseline="6000">
                <a:latin typeface="Verdana" pitchFamily="34" charset="0"/>
              </a:rPr>
              <a:t>медијима</a:t>
            </a:r>
            <a:endParaRPr lang="sr-Latn-CS" sz="2800" b="1" baseline="6000">
              <a:latin typeface="Verdana" pitchFamily="34" charset="0"/>
            </a:endParaRPr>
          </a:p>
          <a:p>
            <a:pPr marL="323850" indent="-285750">
              <a:spcBef>
                <a:spcPts val="100"/>
              </a:spcBef>
            </a:pP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h</a:t>
            </a:r>
            <a:r>
              <a:rPr lang="en-US" sz="2800" b="1" baseline="6000">
                <a:latin typeface="Verdana" pitchFamily="34" charset="0"/>
                <a:hlinkClick r:id="rId2"/>
              </a:rPr>
              <a:t>н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ttp</a:t>
            </a:r>
            <a:r>
              <a:rPr lang="en-US" sz="2800" b="1" baseline="6000">
                <a:latin typeface="Verdana" pitchFamily="34" charset="0"/>
                <a:hlinkClick r:id="rId2"/>
              </a:rPr>
              <a:t>е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:</a:t>
            </a:r>
            <a:r>
              <a:rPr lang="en-US" sz="2800" b="1" baseline="6000">
                <a:latin typeface="Verdana" pitchFamily="34" charset="0"/>
                <a:hlinkClick r:id="rId2"/>
              </a:rPr>
              <a:t>о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//</a:t>
            </a:r>
            <a:r>
              <a:rPr lang="en-US" sz="2800" b="1" baseline="6000">
                <a:latin typeface="Verdana" pitchFamily="34" charset="0"/>
                <a:hlinkClick r:id="rId2"/>
              </a:rPr>
              <a:t>п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uc</a:t>
            </a:r>
            <a:r>
              <a:rPr lang="en-US" sz="2800" b="1" baseline="6000">
                <a:latin typeface="Verdana" pitchFamily="34" charset="0"/>
                <a:hlinkClick r:id="rId2"/>
              </a:rPr>
              <a:t>х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p</a:t>
            </a:r>
            <a:r>
              <a:rPr lang="en-US" sz="2800" b="1" baseline="6000">
                <a:latin typeface="Verdana" pitchFamily="34" charset="0"/>
                <a:hlinkClick r:id="rId2"/>
              </a:rPr>
              <a:t>о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d</a:t>
            </a:r>
            <a:r>
              <a:rPr lang="en-US" sz="2800" b="1" baseline="6000">
                <a:latin typeface="Verdana" pitchFamily="34" charset="0"/>
                <a:hlinkClick r:id="rId2"/>
              </a:rPr>
              <a:t>д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.rs</a:t>
            </a:r>
            <a:r>
              <a:rPr lang="en-US" sz="2800" b="1" baseline="6000">
                <a:latin typeface="Verdana" pitchFamily="34" charset="0"/>
                <a:hlinkClick r:id="rId2"/>
              </a:rPr>
              <a:t>н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/d</a:t>
            </a:r>
            <a:r>
              <a:rPr lang="en-US" sz="2800" b="1" baseline="6000">
                <a:latin typeface="Verdana" pitchFamily="34" charset="0"/>
                <a:hlinkClick r:id="rId2"/>
              </a:rPr>
              <a:t>а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o</a:t>
            </a:r>
            <a:r>
              <a:rPr lang="en-US" sz="2800" b="1" baseline="6000">
                <a:latin typeface="Verdana" pitchFamily="34" charset="0"/>
                <a:hlinkClick r:id="rId2"/>
              </a:rPr>
              <a:t>-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ku</a:t>
            </a:r>
            <a:r>
              <a:rPr lang="en-US" sz="2800" b="1" baseline="6000">
                <a:latin typeface="Verdana" pitchFamily="34" charset="0"/>
                <a:hlinkClick r:id="rId2"/>
              </a:rPr>
              <a:t>д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m</a:t>
            </a:r>
            <a:r>
              <a:rPr lang="en-US" sz="2800" b="1" baseline="6000">
                <a:latin typeface="Verdana" pitchFamily="34" charset="0"/>
                <a:hlinkClick r:id="rId2"/>
              </a:rPr>
              <a:t>и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e</a:t>
            </a:r>
            <a:r>
              <a:rPr lang="en-US" sz="2800" b="1" baseline="6000">
                <a:latin typeface="Verdana" pitchFamily="34" charset="0"/>
                <a:hlinkClick r:id="rId2"/>
              </a:rPr>
              <a:t>р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nt</a:t>
            </a:r>
            <a:r>
              <a:rPr lang="en-US" sz="2800" b="1" baseline="6000">
                <a:latin typeface="Verdana" pitchFamily="34" charset="0"/>
                <a:hlinkClick r:id="rId2"/>
              </a:rPr>
              <a:t>е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i/</a:t>
            </a:r>
            <a:r>
              <a:rPr lang="en-US" sz="2800" b="1" baseline="6000">
                <a:latin typeface="Verdana" pitchFamily="34" charset="0"/>
                <a:hlinkClick r:id="rId2"/>
              </a:rPr>
              <a:t>к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vo</a:t>
            </a:r>
            <a:r>
              <a:rPr lang="en-US" sz="2800" b="1" baseline="6000">
                <a:latin typeface="Verdana" pitchFamily="34" charset="0"/>
                <a:hlinkClick r:id="rId2"/>
              </a:rPr>
              <a:t>т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d</a:t>
            </a:r>
            <a:r>
              <a:rPr lang="en-US" sz="2800" b="1" baseline="6000">
                <a:latin typeface="Verdana" pitchFamily="34" charset="0"/>
                <a:hlinkClick r:id="rId2"/>
              </a:rPr>
              <a:t>о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ic</a:t>
            </a:r>
            <a:r>
              <a:rPr lang="en-US" sz="2800" b="1" baseline="6000">
                <a:latin typeface="Verdana" pitchFamily="34" charset="0"/>
                <a:hlinkClick r:id="rId2"/>
              </a:rPr>
              <a:t>р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--d</a:t>
            </a:r>
            <a:r>
              <a:rPr lang="en-US" sz="2800" b="1" baseline="6000">
                <a:latin typeface="Verdana" pitchFamily="34" charset="0"/>
                <a:hlinkClick r:id="rId2"/>
              </a:rPr>
              <a:t>је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ec</a:t>
            </a:r>
            <a:r>
              <a:rPr lang="en-US" sz="2800" b="1" baseline="6000">
                <a:latin typeface="Verdana" pitchFamily="34" charset="0"/>
                <a:hlinkClick r:id="rId2"/>
              </a:rPr>
              <a:t>у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a-</a:t>
            </a:r>
            <a:r>
              <a:rPr lang="en-US" sz="2800" b="1" baseline="6000">
                <a:latin typeface="Verdana" pitchFamily="34" charset="0"/>
                <a:hlinkClick r:id="rId2"/>
              </a:rPr>
              <a:t>о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u-</a:t>
            </a:r>
            <a:r>
              <a:rPr lang="en-US" sz="2800" b="1" baseline="6000">
                <a:latin typeface="Verdana" pitchFamily="34" charset="0"/>
                <a:hlinkClick r:id="rId2"/>
              </a:rPr>
              <a:t>б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d</a:t>
            </a:r>
            <a:r>
              <a:rPr lang="en-US" sz="2800" b="1" baseline="6000">
                <a:latin typeface="Verdana" pitchFamily="34" charset="0"/>
                <a:hlinkClick r:id="rId2"/>
              </a:rPr>
              <a:t>а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ig</a:t>
            </a:r>
            <a:r>
              <a:rPr lang="en-US" sz="2800" b="1" baseline="6000">
                <a:latin typeface="Verdana" pitchFamily="34" charset="0"/>
                <a:hlinkClick r:id="rId2"/>
              </a:rPr>
              <a:t>в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ita</a:t>
            </a:r>
            <a:r>
              <a:rPr lang="en-US" sz="2800" b="1" baseline="6000">
                <a:latin typeface="Verdana" pitchFamily="34" charset="0"/>
                <a:hlinkClick r:id="rId2"/>
              </a:rPr>
              <a:t>е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ln</a:t>
            </a:r>
            <a:r>
              <a:rPr lang="en-US" sz="2800" b="1" baseline="6000">
                <a:latin typeface="Verdana" pitchFamily="34" charset="0"/>
                <a:hlinkClick r:id="rId2"/>
              </a:rPr>
              <a:t>з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o</a:t>
            </a:r>
            <a:r>
              <a:rPr lang="en-US" sz="2800" b="1" baseline="6000">
                <a:latin typeface="Verdana" pitchFamily="34" charset="0"/>
                <a:hlinkClick r:id="rId2"/>
              </a:rPr>
              <a:t>и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m</a:t>
            </a:r>
            <a:r>
              <a:rPr lang="en-US" sz="2800" b="1" baseline="6000">
                <a:latin typeface="Verdana" pitchFamily="34" charset="0"/>
                <a:hlinkClick r:id="rId2"/>
              </a:rPr>
              <a:t>д</a:t>
            </a:r>
            <a:r>
              <a:rPr lang="en-US" sz="2800">
                <a:solidFill>
                  <a:srgbClr val="0D2D46"/>
                </a:solidFill>
                <a:latin typeface="Verdana" pitchFamily="34" charset="0"/>
                <a:hlinkClick r:id="rId2"/>
              </a:rPr>
              <a:t>- </a:t>
            </a:r>
            <a:r>
              <a:rPr lang="en-US" sz="2800" b="1" baseline="6000">
                <a:latin typeface="Verdana" pitchFamily="34" charset="0"/>
              </a:rPr>
              <a:t>а  </a:t>
            </a:r>
            <a:endParaRPr lang="sr-Latn-CS" sz="2800" b="1" baseline="6000">
              <a:latin typeface="Verdana" pitchFamily="34" charset="0"/>
            </a:endParaRPr>
          </a:p>
          <a:p>
            <a:pPr marL="323850" indent="-285750">
              <a:spcBef>
                <a:spcPts val="100"/>
              </a:spcBef>
            </a:pPr>
            <a:endParaRPr lang="sr-Latn-CS" sz="2800" b="1" baseline="6000">
              <a:latin typeface="Verdana" pitchFamily="34" charset="0"/>
            </a:endParaRPr>
          </a:p>
          <a:p>
            <a:pPr marL="323850" indent="-285750">
              <a:spcBef>
                <a:spcPts val="100"/>
              </a:spcBef>
            </a:pPr>
            <a:r>
              <a:rPr lang="en-US" sz="2800" b="1">
                <a:latin typeface="Verdana" pitchFamily="34" charset="0"/>
              </a:rPr>
              <a:t>обавести</a:t>
            </a:r>
            <a:r>
              <a:rPr lang="en-US" sz="2800" baseline="14000">
                <a:solidFill>
                  <a:srgbClr val="0D2D46"/>
                </a:solidFill>
                <a:latin typeface="Verdana" pitchFamily="34" charset="0"/>
                <a:hlinkClick r:id="rId2"/>
              </a:rPr>
              <a:t>d</a:t>
            </a:r>
            <a:r>
              <a:rPr lang="en-US" sz="2800" b="1">
                <a:latin typeface="Verdana" pitchFamily="34" charset="0"/>
                <a:hlinkClick r:id="rId2"/>
              </a:rPr>
              <a:t>ј</a:t>
            </a:r>
            <a:r>
              <a:rPr lang="en-US" sz="2800" baseline="14000">
                <a:solidFill>
                  <a:srgbClr val="0D2D46"/>
                </a:solidFill>
                <a:latin typeface="Verdana" pitchFamily="34" charset="0"/>
                <a:hlinkClick r:id="rId2"/>
              </a:rPr>
              <a:t>o</a:t>
            </a:r>
            <a:r>
              <a:rPr lang="en-US" sz="2800" b="1">
                <a:latin typeface="Verdana" pitchFamily="34" charset="0"/>
                <a:hlinkClick r:id="rId2"/>
              </a:rPr>
              <a:t>а</a:t>
            </a:r>
            <a:r>
              <a:rPr lang="en-US" sz="2800" baseline="14000">
                <a:solidFill>
                  <a:srgbClr val="0D2D46"/>
                </a:solidFill>
                <a:latin typeface="Verdana" pitchFamily="34" charset="0"/>
                <a:hlinkClick r:id="rId2"/>
              </a:rPr>
              <a:t>b</a:t>
            </a:r>
            <a:r>
              <a:rPr lang="en-US" sz="2800" b="1">
                <a:latin typeface="Verdana" pitchFamily="34" charset="0"/>
                <a:hlinkClick r:id="rId2"/>
              </a:rPr>
              <a:t>в</a:t>
            </a:r>
            <a:r>
              <a:rPr lang="en-US" sz="2800" baseline="14000">
                <a:solidFill>
                  <a:srgbClr val="0D2D46"/>
                </a:solidFill>
                <a:latin typeface="Verdana" pitchFamily="34" charset="0"/>
                <a:hlinkClick r:id="rId2"/>
              </a:rPr>
              <a:t>u</a:t>
            </a:r>
            <a:r>
              <a:rPr lang="en-US" sz="2800" b="1">
                <a:latin typeface="Verdana" pitchFamily="34" charset="0"/>
                <a:hlinkClick r:id="rId2"/>
              </a:rPr>
              <a:t>н</a:t>
            </a:r>
            <a:r>
              <a:rPr lang="en-US" sz="2800" baseline="14000">
                <a:solidFill>
                  <a:srgbClr val="0D2D46"/>
                </a:solidFill>
                <a:latin typeface="Verdana" pitchFamily="34" charset="0"/>
                <a:hlinkClick r:id="rId2"/>
              </a:rPr>
              <a:t>.p</a:t>
            </a:r>
            <a:r>
              <a:rPr lang="en-US" sz="2800" b="1">
                <a:latin typeface="Verdana" pitchFamily="34" charset="0"/>
                <a:hlinkClick r:id="rId2"/>
              </a:rPr>
              <a:t>о</a:t>
            </a:r>
            <a:r>
              <a:rPr lang="en-US" sz="2800" baseline="14000">
                <a:solidFill>
                  <a:srgbClr val="0D2D46"/>
                </a:solidFill>
                <a:latin typeface="Verdana" pitchFamily="34" charset="0"/>
                <a:hlinkClick r:id="rId2"/>
              </a:rPr>
              <a:t>d</a:t>
            </a:r>
            <a:r>
              <a:rPr lang="en-US" sz="2800" b="1">
                <a:latin typeface="Verdana" pitchFamily="34" charset="0"/>
                <a:hlinkClick r:id="rId2"/>
              </a:rPr>
              <a:t>с</a:t>
            </a:r>
            <a:r>
              <a:rPr lang="en-US" sz="2800" baseline="14000">
                <a:solidFill>
                  <a:srgbClr val="0D2D46"/>
                </a:solidFill>
                <a:latin typeface="Verdana" pitchFamily="34" charset="0"/>
                <a:hlinkClick r:id="rId2"/>
              </a:rPr>
              <a:t>f </a:t>
            </a:r>
            <a:r>
              <a:rPr lang="en-US" sz="2800" b="1">
                <a:latin typeface="Verdana" pitchFamily="34" charset="0"/>
              </a:rPr>
              <a:t> о процедурама</a:t>
            </a:r>
            <a:endParaRPr lang="en-US" sz="2800">
              <a:latin typeface="Verdana" pitchFamily="34" charset="0"/>
            </a:endParaRPr>
          </a:p>
        </p:txBody>
      </p:sp>
      <p:sp>
        <p:nvSpPr>
          <p:cNvPr id="27651" name="object 4"/>
          <p:cNvSpPr>
            <a:spLocks/>
          </p:cNvSpPr>
          <p:nvPr/>
        </p:nvSpPr>
        <p:spPr bwMode="auto">
          <a:xfrm>
            <a:off x="3140075" y="3671888"/>
            <a:ext cx="1044575" cy="12700"/>
          </a:xfrm>
          <a:custGeom>
            <a:avLst/>
            <a:gdLst/>
            <a:ahLst/>
            <a:cxnLst>
              <a:cxn ang="0">
                <a:pos x="1045463" y="0"/>
              </a:cxn>
              <a:cxn ang="0">
                <a:pos x="0" y="0"/>
              </a:cxn>
              <a:cxn ang="0">
                <a:pos x="0" y="13716"/>
              </a:cxn>
              <a:cxn ang="0">
                <a:pos x="1045463" y="13716"/>
              </a:cxn>
              <a:cxn ang="0">
                <a:pos x="1045463" y="0"/>
              </a:cxn>
            </a:cxnLst>
            <a:rect l="0" t="0" r="r" b="b"/>
            <a:pathLst>
              <a:path w="1045845" h="13970">
                <a:moveTo>
                  <a:pt x="1045463" y="0"/>
                </a:moveTo>
                <a:lnTo>
                  <a:pt x="0" y="0"/>
                </a:lnTo>
                <a:lnTo>
                  <a:pt x="0" y="13716"/>
                </a:lnTo>
                <a:lnTo>
                  <a:pt x="1045463" y="13716"/>
                </a:lnTo>
                <a:lnTo>
                  <a:pt x="1045463" y="0"/>
                </a:lnTo>
                <a:close/>
              </a:path>
            </a:pathLst>
          </a:custGeom>
          <a:solidFill>
            <a:srgbClr val="0D2D4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" name="object 5"/>
          <p:cNvSpPr txBox="1"/>
          <p:nvPr/>
        </p:nvSpPr>
        <p:spPr>
          <a:xfrm>
            <a:off x="10950575" y="5694363"/>
            <a:ext cx="477838" cy="5143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3200" spc="-260" dirty="0">
                <a:solidFill>
                  <a:srgbClr val="092F49"/>
                </a:solidFill>
                <a:latin typeface="Verdana"/>
                <a:cs typeface="Verdana"/>
              </a:rPr>
              <a:t>21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588" y="781050"/>
            <a:ext cx="7993062" cy="330200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12700" fontAlgn="auto">
              <a:spcBef>
                <a:spcPts val="105"/>
              </a:spcBef>
              <a:spcAft>
                <a:spcPts val="0"/>
              </a:spcAft>
              <a:defRPr/>
            </a:pPr>
            <a:r>
              <a:rPr sz="1600" spc="295" dirty="0">
                <a:solidFill>
                  <a:srgbClr val="FFFFFF"/>
                </a:solidFill>
                <a:latin typeface="Arial"/>
                <a:cs typeface="Arial"/>
              </a:rPr>
              <a:t></a:t>
            </a:r>
            <a:r>
              <a:rPr sz="1600" spc="5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u="heavy" spc="-35" dirty="0">
                <a:solidFill>
                  <a:srgbClr val="0D2D46"/>
                </a:solidFill>
                <a:uFill>
                  <a:solidFill>
                    <a:srgbClr val="0D2D46"/>
                  </a:solidFill>
                </a:uFill>
                <a:latin typeface="Verdana"/>
                <a:cs typeface="Verdana"/>
                <a:hlinkClick r:id="rId2"/>
              </a:rPr>
              <a:t>http://ucpd.rs/dokumenti/vodic--deca-u-digitalnom-dobu.pdf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8674" name="object 3"/>
          <p:cNvSpPr>
            <a:spLocks noChangeArrowheads="1"/>
          </p:cNvSpPr>
          <p:nvPr/>
        </p:nvSpPr>
        <p:spPr bwMode="auto">
          <a:xfrm>
            <a:off x="1201738" y="1412875"/>
            <a:ext cx="2232025" cy="14668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675" name="object 4"/>
          <p:cNvSpPr>
            <a:spLocks noChangeArrowheads="1"/>
          </p:cNvSpPr>
          <p:nvPr/>
        </p:nvSpPr>
        <p:spPr bwMode="auto">
          <a:xfrm>
            <a:off x="3870325" y="1431925"/>
            <a:ext cx="2162175" cy="14478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676" name="object 5"/>
          <p:cNvSpPr>
            <a:spLocks noChangeArrowheads="1"/>
          </p:cNvSpPr>
          <p:nvPr/>
        </p:nvSpPr>
        <p:spPr bwMode="auto">
          <a:xfrm>
            <a:off x="2078038" y="3286125"/>
            <a:ext cx="2773362" cy="3240088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677" name="object 6"/>
          <p:cNvSpPr>
            <a:spLocks noChangeArrowheads="1"/>
          </p:cNvSpPr>
          <p:nvPr/>
        </p:nvSpPr>
        <p:spPr bwMode="auto">
          <a:xfrm>
            <a:off x="6167438" y="3465513"/>
            <a:ext cx="2565400" cy="2879725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950575" y="5694363"/>
            <a:ext cx="477838" cy="5143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3200" spc="-260" dirty="0">
                <a:solidFill>
                  <a:srgbClr val="092F49"/>
                </a:solidFill>
                <a:latin typeface="Verdana"/>
                <a:cs typeface="Verdana"/>
              </a:rPr>
              <a:t>22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588" y="719138"/>
            <a:ext cx="10133012" cy="561975"/>
          </a:xfrm>
        </p:spPr>
        <p:txBody>
          <a:bodyPr tIns="12700"/>
          <a:lstStyle/>
          <a:p>
            <a:pPr marL="12700" eaLnBrk="1" hangingPunct="1">
              <a:spcBef>
                <a:spcPts val="100"/>
              </a:spcBef>
            </a:pPr>
            <a:r>
              <a:rPr lang="en-US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</a:t>
            </a:r>
            <a:r>
              <a:rPr lang="en-US" sz="3600" b="0" smtClean="0">
                <a:solidFill>
                  <a:srgbClr val="000000"/>
                </a:solidFill>
                <a:latin typeface="Verdana" pitchFamily="34" charset="0"/>
              </a:rPr>
              <a:t>Обавезе установе/запослених</a:t>
            </a:r>
            <a:endParaRPr lang="en-US" sz="3600" smtClean="0">
              <a:latin typeface="Verdana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5513" y="1320800"/>
            <a:ext cx="10552112" cy="4306888"/>
          </a:xfrm>
          <a:prstGeom prst="rect">
            <a:avLst/>
          </a:prstGeom>
        </p:spPr>
        <p:txBody>
          <a:bodyPr lIns="0" tIns="14604" rIns="0" bIns="0">
            <a:spAutoFit/>
          </a:bodyPr>
          <a:lstStyle/>
          <a:p>
            <a:pPr marL="73025" indent="-47625">
              <a:lnSpc>
                <a:spcPts val="2975"/>
              </a:lnSpc>
              <a:spcBef>
                <a:spcPts val="113"/>
              </a:spcBef>
              <a:tabLst>
                <a:tab pos="6915150" algn="l"/>
              </a:tabLst>
            </a:pPr>
            <a:r>
              <a:rPr lang="en-US" sz="2800">
                <a:solidFill>
                  <a:srgbClr val="042E60"/>
                </a:solidFill>
                <a:latin typeface="Verdana" pitchFamily="34" charset="0"/>
              </a:rPr>
              <a:t>- </a:t>
            </a:r>
            <a:r>
              <a:rPr lang="sr-Latn-CS" sz="2800">
                <a:solidFill>
                  <a:srgbClr val="042E60"/>
                </a:solidFill>
                <a:latin typeface="Verdana" pitchFamily="34" charset="0"/>
              </a:rPr>
              <a:t> </a:t>
            </a:r>
            <a:r>
              <a:rPr lang="en-US" sz="2400">
                <a:latin typeface="Tahoma" pitchFamily="34" charset="0"/>
              </a:rPr>
              <a:t>ПРОГРАМ ЗАШТИТЕ ОД ДИСКРИМИНАЦИЈЕ,	НАСИЉА,  ЗЛОСТАВЉАЊА И ЗАНЕМАРИВАЊА</a:t>
            </a:r>
          </a:p>
          <a:p>
            <a:pPr marL="73025" indent="-47625">
              <a:lnSpc>
                <a:spcPts val="2763"/>
              </a:lnSpc>
              <a:buFontTx/>
              <a:buChar char="-"/>
              <a:tabLst>
                <a:tab pos="6915150" algn="l"/>
              </a:tabLst>
            </a:pPr>
            <a:r>
              <a:rPr lang="sr-Latn-CS" sz="2400">
                <a:latin typeface="Tahoma" pitchFamily="34" charset="0"/>
              </a:rPr>
              <a:t> </a:t>
            </a:r>
            <a:r>
              <a:rPr lang="en-US" sz="2400">
                <a:latin typeface="Tahoma" pitchFamily="34" charset="0"/>
              </a:rPr>
              <a:t>ТИМ ЗА ЗАШТИТУ ОД НАСИЉА</a:t>
            </a:r>
          </a:p>
          <a:p>
            <a:pPr marL="73025" indent="-47625">
              <a:buFontTx/>
              <a:buChar char="-"/>
              <a:tabLst>
                <a:tab pos="6915150" algn="l"/>
              </a:tabLst>
            </a:pPr>
            <a:r>
              <a:rPr lang="sr-Latn-CS" sz="2400">
                <a:latin typeface="Tahoma" pitchFamily="34" charset="0"/>
              </a:rPr>
              <a:t> </a:t>
            </a:r>
            <a:r>
              <a:rPr lang="en-US" sz="2400">
                <a:latin typeface="Tahoma" pitchFamily="34" charset="0"/>
              </a:rPr>
              <a:t>ИЗВЕШТАЈ</a:t>
            </a:r>
          </a:p>
          <a:p>
            <a:pPr marL="73025" indent="-47625">
              <a:buFontTx/>
              <a:buChar char="-"/>
              <a:tabLst>
                <a:tab pos="6915150" algn="l"/>
              </a:tabLst>
            </a:pPr>
            <a:r>
              <a:rPr lang="sr-Latn-CS" sz="2400">
                <a:latin typeface="Tahoma" pitchFamily="34" charset="0"/>
              </a:rPr>
              <a:t> </a:t>
            </a:r>
            <a:r>
              <a:rPr lang="en-US" sz="2400">
                <a:latin typeface="Tahoma" pitchFamily="34" charset="0"/>
              </a:rPr>
              <a:t>РЕАГОВАЊЕ У СИТУАЦИЈАМА НАСИЉА У СКЛАДУ СА  ПРОЦЕДУРАМА</a:t>
            </a:r>
          </a:p>
          <a:p>
            <a:pPr marL="73025" indent="-47625">
              <a:buFontTx/>
              <a:buChar char="-"/>
              <a:tabLst>
                <a:tab pos="6915150" algn="l"/>
              </a:tabLst>
            </a:pPr>
            <a:r>
              <a:rPr lang="sr-Latn-CS" sz="2400">
                <a:latin typeface="Tahoma" pitchFamily="34" charset="0"/>
              </a:rPr>
              <a:t> </a:t>
            </a:r>
            <a:r>
              <a:rPr lang="en-US" sz="2400">
                <a:latin typeface="Tahoma" pitchFamily="34" charset="0"/>
              </a:rPr>
              <a:t>ПРАЋЕЊЕ И ВРЕДНОВАЊЕ РАДА ТИМА И ПОСТУПАЊА ШКОЛЕ</a:t>
            </a:r>
          </a:p>
          <a:p>
            <a:pPr marL="73025" indent="-47625">
              <a:buFontTx/>
              <a:buChar char="-"/>
              <a:tabLst>
                <a:tab pos="6915150" algn="l"/>
              </a:tabLst>
            </a:pPr>
            <a:r>
              <a:rPr lang="sr-Latn-CS" sz="2400">
                <a:latin typeface="Tahoma" pitchFamily="34" charset="0"/>
              </a:rPr>
              <a:t> </a:t>
            </a:r>
            <a:r>
              <a:rPr lang="en-US" sz="2400">
                <a:latin typeface="Tahoma" pitchFamily="34" charset="0"/>
              </a:rPr>
              <a:t>ИНФОРМИСАЊЕ ШКОЛСКИХ УПРАВА И СПОЉАШЊЕ ЗАШТИТНЕ  МРЕЖЕ  О СИТУАЦИЈАМА 3. НИВОА	НАСИЉА</a:t>
            </a:r>
          </a:p>
          <a:p>
            <a:pPr marL="73025" indent="-47625">
              <a:buFontTx/>
              <a:buChar char="-"/>
              <a:tabLst>
                <a:tab pos="6915150" algn="l"/>
              </a:tabLst>
            </a:pPr>
            <a:r>
              <a:rPr lang="sr-Latn-CS" sz="2400">
                <a:latin typeface="Tahoma" pitchFamily="34" charset="0"/>
              </a:rPr>
              <a:t> </a:t>
            </a:r>
            <a:r>
              <a:rPr lang="en-US" sz="2400">
                <a:latin typeface="Tahoma" pitchFamily="34" charset="0"/>
              </a:rPr>
              <a:t>РАЗВИЈАЊЕ КОМПЕТЕНЦИЈА НАСТАВНИКА ЗА РАД У ОВОЈ  ОБЛАСТИ</a:t>
            </a:r>
          </a:p>
          <a:p>
            <a:pPr marL="73025" indent="-47625">
              <a:lnSpc>
                <a:spcPct val="86000"/>
              </a:lnSpc>
              <a:spcBef>
                <a:spcPts val="413"/>
              </a:spcBef>
              <a:buFontTx/>
              <a:buChar char="-"/>
              <a:tabLst>
                <a:tab pos="6915150" algn="l"/>
              </a:tabLst>
            </a:pPr>
            <a:r>
              <a:rPr lang="sr-Latn-CS" sz="2400">
                <a:latin typeface="Tahoma" pitchFamily="34" charset="0"/>
              </a:rPr>
              <a:t> </a:t>
            </a:r>
            <a:r>
              <a:rPr lang="en-US" sz="2400">
                <a:latin typeface="Tahoma" pitchFamily="34" charset="0"/>
              </a:rPr>
              <a:t>ДОКУМЕНТИ У ОКВИРУ ШКОЛСКОГ ПРОГРАМА, ИЗВЕШТАЈА О  РАДУ, ГОДИШЊЕГ ПЛАНА РАДА, ПРОЦЕСА САМОВРЕДНОВАЊА И	</a:t>
            </a:r>
            <a:r>
              <a:rPr lang="en-US" sz="2400" baseline="-10000">
                <a:solidFill>
                  <a:srgbClr val="092F49"/>
                </a:solidFill>
                <a:latin typeface="Tahoma" pitchFamily="34" charset="0"/>
              </a:rPr>
              <a:t>3  </a:t>
            </a:r>
            <a:r>
              <a:rPr lang="en-US" sz="2400">
                <a:latin typeface="Tahoma" pitchFamily="34" charset="0"/>
              </a:rPr>
              <a:t>ПЛАНИРАЊА СТРУЧНОГ УСАВРШАВАЊА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375" y="2181225"/>
            <a:ext cx="10374313" cy="62865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lnSpc>
                <a:spcPts val="2375"/>
              </a:lnSpc>
              <a:spcBef>
                <a:spcPts val="100"/>
              </a:spcBef>
            </a:pPr>
            <a:r>
              <a:rPr lang="en-US" sz="2200">
                <a:latin typeface="Trebuchet MS" pitchFamily="34" charset="0"/>
              </a:rPr>
              <a:t>ПРАВИЛНИК О МЕРАМА, НАЧИНИМА И ПОСТУПЦИМА ЗАШТИТЕ И БЕЗБЕДНОСТИ</a:t>
            </a:r>
          </a:p>
          <a:p>
            <a:pPr marL="12700">
              <a:lnSpc>
                <a:spcPts val="2375"/>
              </a:lnSpc>
            </a:pPr>
            <a:r>
              <a:rPr lang="en-US" sz="2200">
                <a:latin typeface="Trebuchet MS" pitchFamily="34" charset="0"/>
              </a:rPr>
              <a:t>ДЕЦЕ И УЧЕНИКА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1375" y="3254375"/>
            <a:ext cx="10128250" cy="2774950"/>
          </a:xfrm>
          <a:prstGeom prst="rect">
            <a:avLst/>
          </a:prstGeom>
        </p:spPr>
        <p:txBody>
          <a:bodyPr lIns="0" tIns="78740" rIns="0" bIns="0">
            <a:spAutoFit/>
          </a:bodyPr>
          <a:lstStyle/>
          <a:p>
            <a:pPr marL="12700">
              <a:lnSpc>
                <a:spcPct val="80000"/>
              </a:lnSpc>
              <a:spcBef>
                <a:spcPts val="625"/>
              </a:spcBef>
            </a:pPr>
            <a:r>
              <a:rPr lang="en-US" sz="2200">
                <a:latin typeface="Trebuchet MS" pitchFamily="34" charset="0"/>
              </a:rPr>
              <a:t>УЧЕНИЦИ ИМАЈУ ПРАВО НА ЗАШТИТУ И БЕЗБЕДНОСТ ПРЕМА ОДРЕДБАМА  ПРАВИЛНИКА:</a:t>
            </a:r>
          </a:p>
          <a:p>
            <a:pPr marL="12700">
              <a:spcBef>
                <a:spcPts val="1588"/>
              </a:spcBef>
              <a:buFontTx/>
              <a:buAutoNum type="arabicParenR"/>
            </a:pPr>
            <a:r>
              <a:rPr lang="en-US" sz="2200">
                <a:latin typeface="Trebuchet MS" pitchFamily="34" charset="0"/>
              </a:rPr>
              <a:t>У ШКОЛСКОЈ ЗГРАДИ И ШКОЛСКОМ ДВОРИШТУ</a:t>
            </a:r>
          </a:p>
          <a:p>
            <a:pPr marL="12700">
              <a:spcBef>
                <a:spcPts val="1588"/>
              </a:spcBef>
              <a:buFontTx/>
              <a:buAutoNum type="arabicParenR"/>
            </a:pPr>
            <a:r>
              <a:rPr lang="en-US" sz="2200" b="1">
                <a:latin typeface="Trebuchet MS" pitchFamily="34" charset="0"/>
              </a:rPr>
              <a:t>НА ПУТУ ИЗМЕЂУ КУЋЕ И ШКОЛЕ</a:t>
            </a:r>
            <a:endParaRPr lang="en-US" sz="2200">
              <a:latin typeface="Trebuchet MS" pitchFamily="34" charset="0"/>
            </a:endParaRPr>
          </a:p>
          <a:p>
            <a:pPr marL="12700">
              <a:lnSpc>
                <a:spcPts val="2113"/>
              </a:lnSpc>
              <a:spcBef>
                <a:spcPts val="2100"/>
              </a:spcBef>
              <a:buFontTx/>
              <a:buAutoNum type="arabicParenR"/>
            </a:pPr>
            <a:r>
              <a:rPr lang="en-US" sz="2200">
                <a:latin typeface="Trebuchet MS" pitchFamily="34" charset="0"/>
              </a:rPr>
              <a:t>ВАН ШКОЛСКЕ ЗГРАДЕ И ШКОЛСКОГ ДВОРИШТА – ЗА ВРЕМЕ ОСТВАРИВАЊА  ОБРАЗОВНО-ВАСПИТНОГ РАДА ИЛИ ДРУГИХ АКТИВНОСТИ КОЈЕ ОРГАНИЗУЈЕ  ШКОЛА.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41375" y="0"/>
            <a:ext cx="10923588" cy="37623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300" b="1">
                <a:latin typeface="Trebuchet MS" pitchFamily="34" charset="0"/>
              </a:rPr>
              <a:t>ИНТЕРВЕНТНЕ АКТИВНОСТИ из</a:t>
            </a:r>
            <a:r>
              <a:rPr lang="en-US" sz="2300" b="1" u="sng">
                <a:latin typeface="Trebuchet MS" pitchFamily="34" charset="0"/>
              </a:rPr>
              <a:t> </a:t>
            </a:r>
            <a:r>
              <a:rPr lang="en-US" sz="2300" u="sng">
                <a:latin typeface="Trebuchet MS" pitchFamily="34" charset="0"/>
              </a:rPr>
              <a:t>Правилника о протоколу поступања у установи</a:t>
            </a:r>
            <a:endParaRPr lang="en-US" sz="2300">
              <a:latin typeface="Trebuchet MS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41375" y="677863"/>
            <a:ext cx="10077450" cy="1090612"/>
          </a:xfrm>
        </p:spPr>
        <p:txBody>
          <a:bodyPr tIns="7620"/>
          <a:lstStyle/>
          <a:p>
            <a:pPr marL="12700" algn="just" eaLnBrk="1" hangingPunct="1">
              <a:lnSpc>
                <a:spcPct val="102000"/>
              </a:lnSpc>
              <a:spcBef>
                <a:spcPts val="63"/>
              </a:spcBef>
            </a:pPr>
            <a:r>
              <a:rPr lang="en-US" sz="2300" b="0" smtClean="0">
                <a:solidFill>
                  <a:srgbClr val="000000"/>
                </a:solidFill>
                <a:latin typeface="Trebuchet MS" pitchFamily="34" charset="0"/>
              </a:rPr>
              <a:t>Установа је дужна да интервенише увек када постоји сумња или сазнање да  дете и ученик трпи насиље, злостављање и занемаривање, без обзира на то  </a:t>
            </a:r>
            <a:r>
              <a:rPr lang="en-US" sz="2300" smtClean="0">
                <a:solidFill>
                  <a:srgbClr val="000000"/>
                </a:solidFill>
                <a:latin typeface="Trebuchet MS" pitchFamily="34" charset="0"/>
              </a:rPr>
              <a:t>где се оно догодило, где се догађа или где се припрема.</a:t>
            </a:r>
            <a:endParaRPr lang="en-US" sz="2300" smtClean="0">
              <a:latin typeface="Trebuchet MS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176000" y="5694363"/>
            <a:ext cx="252413" cy="5143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3200" spc="-260" dirty="0">
                <a:solidFill>
                  <a:srgbClr val="092F49"/>
                </a:solidFill>
                <a:latin typeface="Verdana"/>
                <a:cs typeface="Verdana"/>
              </a:rPr>
              <a:t>4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588" y="687388"/>
            <a:ext cx="8328025" cy="920750"/>
          </a:xfrm>
        </p:spPr>
        <p:txBody>
          <a:bodyPr tIns="66675"/>
          <a:lstStyle/>
          <a:p>
            <a:pPr marL="298450" indent="-285750" eaLnBrk="1" hangingPunct="1">
              <a:lnSpc>
                <a:spcPts val="3338"/>
              </a:lnSpc>
              <a:spcBef>
                <a:spcPts val="525"/>
              </a:spcBef>
            </a:pPr>
            <a:r>
              <a:rPr lang="en-US" sz="2400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 </a:t>
            </a:r>
            <a:r>
              <a:rPr lang="en-US" sz="3100" smtClean="0">
                <a:latin typeface="Verdana" pitchFamily="34" charset="0"/>
              </a:rPr>
              <a:t>Програм заштите од дискриминације,  насиља, злостављања и занемаривања</a:t>
            </a:r>
            <a:endParaRPr lang="en-US" sz="3100" smtClean="0">
              <a:latin typeface="Arial" charset="0"/>
              <a:cs typeface="Arial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588" y="1963738"/>
            <a:ext cx="10664825" cy="4244975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800">
                <a:solidFill>
                  <a:srgbClr val="042248"/>
                </a:solidFill>
                <a:latin typeface="Verdana" pitchFamily="34" charset="0"/>
              </a:rPr>
              <a:t>ДА ЛИ :</a:t>
            </a:r>
            <a:endParaRPr lang="en-US" sz="2800">
              <a:latin typeface="Verdana" pitchFamily="34" charset="0"/>
            </a:endParaRPr>
          </a:p>
          <a:p>
            <a:pPr marL="12700"/>
            <a:r>
              <a:rPr lang="en-US" sz="2800">
                <a:solidFill>
                  <a:srgbClr val="042248"/>
                </a:solidFill>
                <a:latin typeface="Verdana" pitchFamily="34" charset="0"/>
              </a:rPr>
              <a:t>-	</a:t>
            </a:r>
            <a:r>
              <a:rPr lang="en-US" sz="2400" b="1">
                <a:solidFill>
                  <a:srgbClr val="042248"/>
                </a:solidFill>
                <a:latin typeface="Verdana" pitchFamily="34" charset="0"/>
              </a:rPr>
              <a:t>ПОСТОЈИ</a:t>
            </a:r>
            <a:endParaRPr lang="en-US" sz="2400">
              <a:latin typeface="Verdana" pitchFamily="34" charset="0"/>
            </a:endParaRPr>
          </a:p>
          <a:p>
            <a:pPr marL="12700">
              <a:spcBef>
                <a:spcPts val="25"/>
              </a:spcBef>
              <a:buFontTx/>
              <a:buChar char="-"/>
            </a:pPr>
            <a:r>
              <a:rPr lang="en-US" sz="2400" b="1">
                <a:solidFill>
                  <a:srgbClr val="042248"/>
                </a:solidFill>
                <a:latin typeface="Verdana" pitchFamily="34" charset="0"/>
              </a:rPr>
              <a:t>КОНКРЕТАН</a:t>
            </a:r>
            <a:endParaRPr lang="en-US" sz="2400">
              <a:latin typeface="Verdana" pitchFamily="34" charset="0"/>
            </a:endParaRPr>
          </a:p>
          <a:p>
            <a:pPr marL="12700">
              <a:buFontTx/>
              <a:buChar char="-"/>
            </a:pPr>
            <a:r>
              <a:rPr lang="en-US" sz="2400" b="1">
                <a:solidFill>
                  <a:srgbClr val="042248"/>
                </a:solidFill>
                <a:latin typeface="Verdana" pitchFamily="34" charset="0"/>
              </a:rPr>
              <a:t>ЈАСАН, СА ДЕФИНИСАНИМ УЛОГАМА ОДГОВОРНОСТИМА И  ЗАДУЖЕЊИМА</a:t>
            </a:r>
            <a:endParaRPr lang="en-US" sz="2400">
              <a:latin typeface="Verdana" pitchFamily="34" charset="0"/>
            </a:endParaRPr>
          </a:p>
          <a:p>
            <a:pPr marL="12700">
              <a:buFontTx/>
              <a:buChar char="-"/>
            </a:pPr>
            <a:r>
              <a:rPr lang="en-US" sz="2400" b="1">
                <a:solidFill>
                  <a:srgbClr val="042248"/>
                </a:solidFill>
                <a:latin typeface="Verdana" pitchFamily="34" charset="0"/>
              </a:rPr>
              <a:t>ЗАСНОВАН НА	АКТУЕЛНОЈ АНАЛИЗИ СТАЊА, КАПАЦИТЕТА И  РЕСУРСА</a:t>
            </a:r>
            <a:endParaRPr lang="en-US" sz="2400">
              <a:latin typeface="Verdana" pitchFamily="34" charset="0"/>
            </a:endParaRPr>
          </a:p>
          <a:p>
            <a:pPr marL="12700"/>
            <a:r>
              <a:rPr lang="en-US" sz="2400" b="1">
                <a:solidFill>
                  <a:srgbClr val="042248"/>
                </a:solidFill>
                <a:latin typeface="Verdana" pitchFamily="34" charset="0"/>
              </a:rPr>
              <a:t>-	МАТРИЦА ЗА ПРОЦЕНУ РИЗИКА ОД ДИСКРИМИНАТОРНОГ  ПОНАШАЊА УЧЕСНИКА У ОБРАЗОВАЊУ</a:t>
            </a:r>
            <a:endParaRPr lang="en-US" sz="2400">
              <a:latin typeface="Verdana" pitchFamily="34" charset="0"/>
            </a:endParaRPr>
          </a:p>
          <a:p>
            <a:pPr marL="12700" algn="r">
              <a:spcBef>
                <a:spcPts val="2475"/>
              </a:spcBef>
            </a:pPr>
            <a:r>
              <a:rPr lang="en-US" sz="3200">
                <a:solidFill>
                  <a:srgbClr val="092F49"/>
                </a:solidFill>
                <a:latin typeface="Verdana" pitchFamily="34" charset="0"/>
              </a:rPr>
              <a:t>5</a:t>
            </a:r>
            <a:endParaRPr lang="en-US" sz="32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588" y="739775"/>
            <a:ext cx="8150225" cy="5389563"/>
          </a:xfrm>
          <a:prstGeom prst="rect">
            <a:avLst/>
          </a:prstGeom>
        </p:spPr>
        <p:txBody>
          <a:bodyPr lIns="0" tIns="49530" rIns="0" bIns="0">
            <a:spAutoFit/>
          </a:bodyPr>
          <a:lstStyle/>
          <a:p>
            <a:pPr marL="298450" indent="-285750">
              <a:lnSpc>
                <a:spcPts val="2375"/>
              </a:lnSpc>
              <a:spcBef>
                <a:spcPts val="388"/>
              </a:spcBef>
              <a:tabLst>
                <a:tab pos="3317875" algn="l"/>
              </a:tabLst>
            </a:pPr>
            <a:r>
              <a:rPr lang="en-US" sz="2000" b="1" u="sng">
                <a:latin typeface="Trebuchet MS" pitchFamily="34" charset="0"/>
              </a:rPr>
              <a:t>Програм заштите </a:t>
            </a:r>
            <a:r>
              <a:rPr lang="en-US" sz="2000" u="sng">
                <a:latin typeface="Trebuchet MS" pitchFamily="34" charset="0"/>
              </a:rPr>
              <a:t>садржи	</a:t>
            </a:r>
            <a:r>
              <a:rPr lang="en-US" sz="2000" b="1" u="sng">
                <a:latin typeface="Trebuchet MS" pitchFamily="34" charset="0"/>
              </a:rPr>
              <a:t>начине праћења, вредновања и  извештавања органа </a:t>
            </a:r>
            <a:r>
              <a:rPr lang="en-US" sz="2000" u="sng">
                <a:latin typeface="Trebuchet MS" pitchFamily="34" charset="0"/>
              </a:rPr>
              <a:t>установе о остваривању и ефектима  програма заштите, а нарочито, у односу на:</a:t>
            </a:r>
          </a:p>
          <a:p>
            <a:pPr marL="298450" indent="-285750">
              <a:spcBef>
                <a:spcPts val="288"/>
              </a:spcBef>
              <a:buClr>
                <a:srgbClr val="FFFFFF"/>
              </a:buClr>
              <a:buSzPct val="80000"/>
              <a:buFont typeface="Wingdings" pitchFamily="2" charset="2"/>
              <a:buChar char=""/>
              <a:tabLst>
                <a:tab pos="3317875" algn="l"/>
              </a:tabLst>
            </a:pPr>
            <a:r>
              <a:rPr lang="en-US" sz="2000" b="1">
                <a:latin typeface="Trebuchet MS" pitchFamily="34" charset="0"/>
              </a:rPr>
              <a:t>учесталост </a:t>
            </a:r>
            <a:r>
              <a:rPr lang="en-US" sz="2000">
                <a:latin typeface="Trebuchet MS" pitchFamily="34" charset="0"/>
              </a:rPr>
              <a:t>инцидентних ситуација и број пријава;</a:t>
            </a:r>
          </a:p>
          <a:p>
            <a:pPr marL="298450" indent="-285750">
              <a:lnSpc>
                <a:spcPts val="2375"/>
              </a:lnSpc>
              <a:spcBef>
                <a:spcPts val="638"/>
              </a:spcBef>
              <a:buClr>
                <a:srgbClr val="FFFFFF"/>
              </a:buClr>
              <a:buSzPct val="80000"/>
              <a:buFont typeface="Wingdings" pitchFamily="2" charset="2"/>
              <a:buChar char=""/>
              <a:tabLst>
                <a:tab pos="3317875" algn="l"/>
              </a:tabLst>
            </a:pPr>
            <a:r>
              <a:rPr lang="en-US" sz="2000" b="1">
                <a:latin typeface="Trebuchet MS" pitchFamily="34" charset="0"/>
              </a:rPr>
              <a:t>заступљеност </a:t>
            </a:r>
            <a:r>
              <a:rPr lang="en-US" sz="2000">
                <a:latin typeface="Trebuchet MS" pitchFamily="34" charset="0"/>
              </a:rPr>
              <a:t>различитих облика и нивоа дискриминације,  насиља, злостављања и заменаривања;</a:t>
            </a:r>
          </a:p>
          <a:p>
            <a:pPr marL="298450" indent="-285750">
              <a:spcBef>
                <a:spcPts val="300"/>
              </a:spcBef>
              <a:buClr>
                <a:srgbClr val="FFFFFF"/>
              </a:buClr>
              <a:buSzPct val="80000"/>
              <a:buFont typeface="Wingdings" pitchFamily="2" charset="2"/>
              <a:buChar char=""/>
              <a:tabLst>
                <a:tab pos="3317875" algn="l"/>
              </a:tabLst>
            </a:pPr>
            <a:r>
              <a:rPr lang="en-US" sz="2000" b="1">
                <a:latin typeface="Trebuchet MS" pitchFamily="34" charset="0"/>
              </a:rPr>
              <a:t>број </a:t>
            </a:r>
            <a:r>
              <a:rPr lang="en-US" sz="2000">
                <a:latin typeface="Trebuchet MS" pitchFamily="34" charset="0"/>
              </a:rPr>
              <a:t>повреда;</a:t>
            </a:r>
          </a:p>
          <a:p>
            <a:pPr marL="298450" indent="-285750">
              <a:lnSpc>
                <a:spcPts val="2513"/>
              </a:lnSpc>
              <a:spcBef>
                <a:spcPts val="338"/>
              </a:spcBef>
              <a:buClr>
                <a:srgbClr val="FFFFFF"/>
              </a:buClr>
              <a:buSzPct val="80000"/>
              <a:buFont typeface="Wingdings" pitchFamily="2" charset="2"/>
              <a:buChar char=""/>
              <a:tabLst>
                <a:tab pos="3317875" algn="l"/>
              </a:tabLst>
            </a:pPr>
            <a:r>
              <a:rPr lang="en-US" sz="2000" b="1">
                <a:latin typeface="Trebuchet MS" pitchFamily="34" charset="0"/>
              </a:rPr>
              <a:t>учесталост </a:t>
            </a:r>
            <a:r>
              <a:rPr lang="en-US" sz="2000">
                <a:latin typeface="Trebuchet MS" pitchFamily="34" charset="0"/>
              </a:rPr>
              <a:t>и </a:t>
            </a:r>
            <a:r>
              <a:rPr lang="en-US" sz="2000" b="1">
                <a:latin typeface="Trebuchet MS" pitchFamily="34" charset="0"/>
              </a:rPr>
              <a:t>број </a:t>
            </a:r>
            <a:r>
              <a:rPr lang="en-US" sz="2000">
                <a:latin typeface="Trebuchet MS" pitchFamily="34" charset="0"/>
              </a:rPr>
              <a:t>васпитно-дисциплинских поступака против</a:t>
            </a:r>
          </a:p>
          <a:p>
            <a:pPr marL="298450" indent="-285750">
              <a:lnSpc>
                <a:spcPts val="2513"/>
              </a:lnSpc>
              <a:tabLst>
                <a:tab pos="3317875" algn="l"/>
              </a:tabLst>
            </a:pPr>
            <a:r>
              <a:rPr lang="en-US" sz="2000">
                <a:latin typeface="Trebuchet MS" pitchFamily="34" charset="0"/>
              </a:rPr>
              <a:t>ученика и дисциплинских поступака против запослених;</a:t>
            </a:r>
          </a:p>
          <a:p>
            <a:pPr marL="298450" indent="-285750">
              <a:lnSpc>
                <a:spcPts val="2375"/>
              </a:lnSpc>
              <a:spcBef>
                <a:spcPts val="625"/>
              </a:spcBef>
              <a:buClr>
                <a:srgbClr val="FFFFFF"/>
              </a:buClr>
              <a:buSzPct val="80000"/>
              <a:buFont typeface="Wingdings" pitchFamily="2" charset="2"/>
              <a:buChar char=""/>
              <a:tabLst>
                <a:tab pos="3317875" algn="l"/>
              </a:tabLst>
            </a:pPr>
            <a:r>
              <a:rPr lang="en-US" sz="2000" b="1">
                <a:latin typeface="Trebuchet MS" pitchFamily="34" charset="0"/>
              </a:rPr>
              <a:t>остварене обуке </a:t>
            </a:r>
            <a:r>
              <a:rPr lang="en-US" sz="2000">
                <a:latin typeface="Trebuchet MS" pitchFamily="34" charset="0"/>
              </a:rPr>
              <a:t>у превенцији дискриминације, насиља,  злостављања и занемаривања и потребе даљег усавршавања;</a:t>
            </a:r>
          </a:p>
          <a:p>
            <a:pPr marL="298450" indent="-285750">
              <a:lnSpc>
                <a:spcPts val="2513"/>
              </a:lnSpc>
              <a:spcBef>
                <a:spcPts val="300"/>
              </a:spcBef>
              <a:buClr>
                <a:srgbClr val="FFFFFF"/>
              </a:buClr>
              <a:buSzPct val="80000"/>
              <a:buFont typeface="Wingdings" pitchFamily="2" charset="2"/>
              <a:buChar char=""/>
              <a:tabLst>
                <a:tab pos="3317875" algn="l"/>
              </a:tabLst>
            </a:pPr>
            <a:r>
              <a:rPr lang="en-US" sz="2000">
                <a:latin typeface="Trebuchet MS" pitchFamily="34" charset="0"/>
              </a:rPr>
              <a:t>број и </a:t>
            </a:r>
            <a:r>
              <a:rPr lang="en-US" sz="2000" b="1">
                <a:latin typeface="Trebuchet MS" pitchFamily="34" charset="0"/>
              </a:rPr>
              <a:t>ефекте </a:t>
            </a:r>
            <a:r>
              <a:rPr lang="en-US" sz="2000">
                <a:latin typeface="Trebuchet MS" pitchFamily="34" charset="0"/>
              </a:rPr>
              <a:t>акција које промовишу сарадњу, разумевање и</a:t>
            </a:r>
          </a:p>
          <a:p>
            <a:pPr marL="298450" indent="-285750">
              <a:lnSpc>
                <a:spcPts val="2513"/>
              </a:lnSpc>
              <a:tabLst>
                <a:tab pos="3317875" algn="l"/>
              </a:tabLst>
            </a:pPr>
            <a:r>
              <a:rPr lang="en-US" sz="2000">
                <a:latin typeface="Trebuchet MS" pitchFamily="34" charset="0"/>
              </a:rPr>
              <a:t>помоћ вршњака;</a:t>
            </a:r>
          </a:p>
          <a:p>
            <a:pPr marL="298450" indent="-285750">
              <a:lnSpc>
                <a:spcPts val="2375"/>
              </a:lnSpc>
              <a:spcBef>
                <a:spcPts val="638"/>
              </a:spcBef>
              <a:buClr>
                <a:srgbClr val="FFFFFF"/>
              </a:buClr>
              <a:buSzPct val="80000"/>
              <a:buFont typeface="Wingdings" pitchFamily="2" charset="2"/>
              <a:buChar char=""/>
              <a:tabLst>
                <a:tab pos="3317875" algn="l"/>
              </a:tabLst>
            </a:pPr>
            <a:r>
              <a:rPr lang="en-US" sz="2000" b="1">
                <a:latin typeface="Trebuchet MS" pitchFamily="34" charset="0"/>
              </a:rPr>
              <a:t>степен и квалитет </a:t>
            </a:r>
            <a:r>
              <a:rPr lang="en-US" sz="2000">
                <a:latin typeface="Trebuchet MS" pitchFamily="34" charset="0"/>
              </a:rPr>
              <a:t>укључености родитеља у живот и рад  установе;</a:t>
            </a:r>
          </a:p>
          <a:p>
            <a:pPr marL="298450" indent="-285750">
              <a:spcBef>
                <a:spcPts val="300"/>
              </a:spcBef>
              <a:buClr>
                <a:srgbClr val="FFFFFF"/>
              </a:buClr>
              <a:buSzPct val="80000"/>
              <a:buFont typeface="Wingdings" pitchFamily="2" charset="2"/>
              <a:buChar char=""/>
              <a:tabLst>
                <a:tab pos="3317875" algn="l"/>
              </a:tabLst>
            </a:pPr>
            <a:r>
              <a:rPr lang="en-US" sz="2000">
                <a:latin typeface="Trebuchet MS" pitchFamily="34" charset="0"/>
              </a:rPr>
              <a:t>друге параметре.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176000" y="5694363"/>
            <a:ext cx="252413" cy="5143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3200" spc="-260" dirty="0">
                <a:solidFill>
                  <a:srgbClr val="092F49"/>
                </a:solidFill>
                <a:latin typeface="Verdana"/>
                <a:cs typeface="Verdana"/>
              </a:rPr>
              <a:t>6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588" y="1208088"/>
            <a:ext cx="10175875" cy="32575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400">
                <a:solidFill>
                  <a:srgbClr val="042E60"/>
                </a:solidFill>
                <a:latin typeface="Verdana" pitchFamily="34" charset="0"/>
              </a:rPr>
              <a:t>ДА ЛИ :</a:t>
            </a:r>
            <a:endParaRPr lang="en-US" sz="2400">
              <a:latin typeface="Verdana" pitchFamily="34" charset="0"/>
            </a:endParaRPr>
          </a:p>
          <a:p>
            <a:pPr marL="12700"/>
            <a:r>
              <a:rPr lang="en-US" sz="2400">
                <a:solidFill>
                  <a:srgbClr val="042E60"/>
                </a:solidFill>
                <a:latin typeface="Verdana" pitchFamily="34" charset="0"/>
              </a:rPr>
              <a:t>-	</a:t>
            </a:r>
            <a:r>
              <a:rPr lang="en-US" sz="2000" b="1">
                <a:solidFill>
                  <a:srgbClr val="042E60"/>
                </a:solidFill>
                <a:latin typeface="Verdana" pitchFamily="34" charset="0"/>
              </a:rPr>
              <a:t>ПОСТОЈИ ТИМ - ОДЛУКА О ФОРМИРАЊУ ТИМА</a:t>
            </a:r>
            <a:endParaRPr lang="en-US" sz="2000">
              <a:latin typeface="Verdana" pitchFamily="34" charset="0"/>
            </a:endParaRPr>
          </a:p>
          <a:p>
            <a:pPr marL="12700">
              <a:spcBef>
                <a:spcPts val="2413"/>
              </a:spcBef>
              <a:buFontTx/>
              <a:buChar char="-"/>
            </a:pPr>
            <a:r>
              <a:rPr lang="en-US" sz="1600" b="1">
                <a:solidFill>
                  <a:srgbClr val="042E60"/>
                </a:solidFill>
                <a:latin typeface="Verdana" pitchFamily="34" charset="0"/>
              </a:rPr>
              <a:t>КО СУ	ЧЛАНОВИ	ТИМА – БРОЈ И СТРУКТУРА ЧЛАНОВА, СТАЛНИ И ПОВРЕМЕНИ  ЧЛАНОВИ</a:t>
            </a:r>
            <a:endParaRPr lang="en-US" sz="1600">
              <a:latin typeface="Verdana" pitchFamily="34" charset="0"/>
            </a:endParaRPr>
          </a:p>
          <a:p>
            <a:pPr marL="12700">
              <a:spcBef>
                <a:spcPts val="38"/>
              </a:spcBef>
              <a:buClr>
                <a:srgbClr val="042E60"/>
              </a:buClr>
              <a:buFont typeface="Verdana" pitchFamily="34" charset="0"/>
              <a:buChar char="-"/>
            </a:pPr>
            <a:endParaRPr lang="en-US" sz="1600">
              <a:latin typeface="Verdana" pitchFamily="34" charset="0"/>
            </a:endParaRPr>
          </a:p>
          <a:p>
            <a:pPr marL="12700">
              <a:buFontTx/>
              <a:buChar char="-"/>
            </a:pPr>
            <a:r>
              <a:rPr lang="en-US" sz="1600" b="1">
                <a:solidFill>
                  <a:srgbClr val="042E60"/>
                </a:solidFill>
                <a:latin typeface="Verdana" pitchFamily="34" charset="0"/>
              </a:rPr>
              <a:t>НА	ВИДНИМ МЕСТИМА У УСТАНОВИ	ПОСТАВЉЕНА ЛИСТА СА ИМЕНИМА  ЧЛАНОВА ТИМА (ХОЛ, ИСПРЕД СВЛАЧИОНИЦА, НА	СПРАТОВИМА - У СКЛАДУ  СА ПРОСТОРОМ И АНАЛИЗОМ СТАЊА У ШКОЛИ)</a:t>
            </a:r>
            <a:endParaRPr lang="en-US" sz="1600">
              <a:latin typeface="Verdana" pitchFamily="34" charset="0"/>
            </a:endParaRPr>
          </a:p>
          <a:p>
            <a:pPr marL="12700">
              <a:spcBef>
                <a:spcPts val="25"/>
              </a:spcBef>
              <a:buClr>
                <a:srgbClr val="042E60"/>
              </a:buClr>
              <a:buFont typeface="Verdana" pitchFamily="34" charset="0"/>
              <a:buChar char="-"/>
            </a:pPr>
            <a:endParaRPr lang="en-US" sz="1600">
              <a:latin typeface="Verdana" pitchFamily="34" charset="0"/>
            </a:endParaRPr>
          </a:p>
          <a:p>
            <a:pPr marL="12700">
              <a:buFontTx/>
              <a:buChar char="-"/>
            </a:pPr>
            <a:r>
              <a:rPr lang="en-US" sz="1600" b="1">
                <a:solidFill>
                  <a:srgbClr val="042E60"/>
                </a:solidFill>
                <a:latin typeface="Verdana" pitchFamily="34" charset="0"/>
              </a:rPr>
              <a:t>ДА ЛИ СЕ ВОДИ ЕВИДЕНЦИЈА О САСТАНЦИМА ТИМА/ ПРИСУТНИМ</a:t>
            </a:r>
            <a:endParaRPr lang="en-US" sz="1600">
              <a:latin typeface="Verdana" pitchFamily="34" charset="0"/>
            </a:endParaRPr>
          </a:p>
          <a:p>
            <a:pPr marL="12700"/>
            <a:r>
              <a:rPr lang="en-US" sz="1600" b="1">
                <a:solidFill>
                  <a:srgbClr val="042E60"/>
                </a:solidFill>
                <a:latin typeface="Verdana" pitchFamily="34" charset="0"/>
              </a:rPr>
              <a:t>ЧЛАНОВИМА, ОВЕРЕНИ ЗАПИСНИЦИ СА ПОТПИСИМА</a:t>
            </a:r>
            <a:endParaRPr lang="en-US" sz="1600">
              <a:latin typeface="Verdana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000" y="4724400"/>
            <a:ext cx="8990013" cy="31750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000" b="1">
                <a:solidFill>
                  <a:srgbClr val="042E60"/>
                </a:solidFill>
                <a:latin typeface="Verdana" pitchFamily="34" charset="0"/>
              </a:rPr>
              <a:t>- ДА ЛИ ЈЕ ДИРЕКТОР ЧЛАН ТИМА, А СЕКРЕТАР?</a:t>
            </a:r>
            <a:endParaRPr lang="en-US" sz="2000">
              <a:latin typeface="Verdana" pitchFamily="34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63588" y="246063"/>
            <a:ext cx="11276012" cy="1851025"/>
          </a:xfrm>
        </p:spPr>
        <p:txBody>
          <a:bodyPr tIns="28575"/>
          <a:lstStyle/>
          <a:p>
            <a:pPr marL="298450" indent="-285750" eaLnBrk="1" hangingPunct="1">
              <a:lnSpc>
                <a:spcPts val="3588"/>
              </a:lnSpc>
              <a:spcBef>
                <a:spcPts val="225"/>
              </a:spcBef>
            </a:pPr>
            <a:r>
              <a:rPr lang="en-US" sz="2400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</a:t>
            </a:r>
            <a:r>
              <a:rPr lang="en-US" sz="3000" smtClean="0">
                <a:latin typeface="Verdana" pitchFamily="34" charset="0"/>
              </a:rPr>
              <a:t>Тим за заштиту од дискриминације,насиља,  злостављања и занемаривања:</a:t>
            </a:r>
            <a:endParaRPr lang="en-US" sz="3000" smtClean="0">
              <a:latin typeface="Arial" charset="0"/>
              <a:cs typeface="Arial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5488" y="5495925"/>
            <a:ext cx="10741025" cy="9683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50800">
              <a:lnSpc>
                <a:spcPts val="3763"/>
              </a:lnSpc>
              <a:spcBef>
                <a:spcPts val="100"/>
              </a:spcBef>
              <a:tabLst>
                <a:tab pos="10463213" algn="l"/>
              </a:tabLst>
            </a:pPr>
            <a:r>
              <a:rPr lang="en-US" sz="2000" b="1">
                <a:solidFill>
                  <a:srgbClr val="042E60"/>
                </a:solidFill>
                <a:latin typeface="Verdana" pitchFamily="34" charset="0"/>
              </a:rPr>
              <a:t>- </a:t>
            </a:r>
            <a:r>
              <a:rPr lang="en-US" sz="2400" b="1">
                <a:solidFill>
                  <a:srgbClr val="FF0000"/>
                </a:solidFill>
                <a:latin typeface="Verdana" pitchFamily="34" charset="0"/>
              </a:rPr>
              <a:t>ДА ЛИ  СЕ ТИМ  ОБАВЕ</a:t>
            </a:r>
            <a:r>
              <a:rPr lang="en-US" sz="2000" b="1">
                <a:solidFill>
                  <a:srgbClr val="FF0000"/>
                </a:solidFill>
                <a:latin typeface="Verdana" pitchFamily="34" charset="0"/>
              </a:rPr>
              <a:t>ЗНО </a:t>
            </a:r>
            <a:r>
              <a:rPr lang="en-US" sz="2400" b="1">
                <a:solidFill>
                  <a:srgbClr val="FF0000"/>
                </a:solidFill>
                <a:latin typeface="Verdana" pitchFamily="34" charset="0"/>
              </a:rPr>
              <a:t>УКЉУЧУЈЕ КАДА СЕ ДОГОДИ 2. И 3.НИВО</a:t>
            </a:r>
            <a:r>
              <a:rPr lang="sr-Latn-CS" sz="2400" b="1">
                <a:solidFill>
                  <a:srgbClr val="FF0000"/>
                </a:solidFill>
              </a:rPr>
              <a:t>  </a:t>
            </a:r>
            <a:r>
              <a:rPr lang="en-US" sz="2400" b="1">
                <a:solidFill>
                  <a:srgbClr val="FF0000"/>
                </a:solidFill>
                <a:latin typeface="Verdana" pitchFamily="34" charset="0"/>
              </a:rPr>
              <a:t>НАСИЉА?</a:t>
            </a:r>
            <a:endParaRPr lang="en-US" sz="24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588" y="671513"/>
            <a:ext cx="10361612" cy="2025650"/>
          </a:xfrm>
        </p:spPr>
        <p:txBody>
          <a:bodyPr tIns="12700"/>
          <a:lstStyle/>
          <a:p>
            <a:pPr marL="12700" eaLnBrk="1" hangingPunct="1">
              <a:spcBef>
                <a:spcPts val="100"/>
              </a:spcBef>
              <a:tabLst>
                <a:tab pos="366713" algn="l"/>
              </a:tabLst>
            </a:pPr>
            <a:r>
              <a:rPr lang="en-US" sz="1600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	</a:t>
            </a:r>
            <a:r>
              <a:rPr lang="en-US" sz="3600" smtClean="0">
                <a:latin typeface="Verdana" pitchFamily="34" charset="0"/>
              </a:rPr>
              <a:t>Извештај о раду Тима</a:t>
            </a:r>
            <a:endParaRPr lang="en-US" sz="3600" smtClean="0">
              <a:latin typeface="Arial" charset="0"/>
              <a:cs typeface="Arial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2788" y="2057400"/>
            <a:ext cx="11499850" cy="4948238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63500">
              <a:spcBef>
                <a:spcPts val="100"/>
              </a:spcBef>
            </a:pPr>
            <a:r>
              <a:rPr lang="en-US" sz="2400" baseline="35000">
                <a:solidFill>
                  <a:srgbClr val="FFFFFF"/>
                </a:solidFill>
                <a:cs typeface="Arial" charset="0"/>
              </a:rPr>
              <a:t></a:t>
            </a:r>
            <a:r>
              <a:rPr lang="en-US" sz="3200">
                <a:solidFill>
                  <a:srgbClr val="042E60"/>
                </a:solidFill>
                <a:latin typeface="Trebuchet MS" pitchFamily="34" charset="0"/>
              </a:rPr>
              <a:t>- САДРЖИ РЕЛЕВАНТНЕ И АКТУЕЛНЕ ПОДАТКЕ</a:t>
            </a:r>
            <a:endParaRPr lang="en-US" sz="3200">
              <a:latin typeface="Trebuchet MS" pitchFamily="34" charset="0"/>
            </a:endParaRPr>
          </a:p>
          <a:p>
            <a:pPr marL="63500">
              <a:spcBef>
                <a:spcPts val="2300"/>
              </a:spcBef>
              <a:buFontTx/>
              <a:buChar char="-"/>
            </a:pPr>
            <a:r>
              <a:rPr lang="en-US" sz="3200">
                <a:solidFill>
                  <a:srgbClr val="042E60"/>
                </a:solidFill>
                <a:latin typeface="Trebuchet MS" pitchFamily="34" charset="0"/>
              </a:rPr>
              <a:t>СВЕОБУХВАТАН, СА САДРЖАЈЕМ КОГА ПРОПИСУЈЕ ПРАВИЛНИК</a:t>
            </a:r>
            <a:endParaRPr lang="en-US" sz="3200">
              <a:latin typeface="Trebuchet MS" pitchFamily="34" charset="0"/>
            </a:endParaRPr>
          </a:p>
          <a:p>
            <a:pPr marL="63500">
              <a:spcBef>
                <a:spcPts val="25"/>
              </a:spcBef>
              <a:buClr>
                <a:srgbClr val="042E60"/>
              </a:buClr>
              <a:buFont typeface="Trebuchet MS" pitchFamily="34" charset="0"/>
              <a:buChar char="-"/>
            </a:pPr>
            <a:endParaRPr lang="en-US" sz="2600">
              <a:latin typeface="Trebuchet MS" pitchFamily="34" charset="0"/>
            </a:endParaRPr>
          </a:p>
          <a:p>
            <a:pPr marL="63500">
              <a:lnSpc>
                <a:spcPts val="3075"/>
              </a:lnSpc>
              <a:buFontTx/>
              <a:buChar char="-"/>
            </a:pPr>
            <a:r>
              <a:rPr lang="en-US" sz="3200">
                <a:solidFill>
                  <a:srgbClr val="042E60"/>
                </a:solidFill>
                <a:latin typeface="Trebuchet MS" pitchFamily="34" charset="0"/>
              </a:rPr>
              <a:t>ДА ЛИ СЕ, КАДА И КАКО ДОНОСИ И РАЗМАТРА - ИМА  КОМПОНЕНТУ ВРЕДНОВАЊА И САМОВРЕДНОВАЊА</a:t>
            </a:r>
            <a:endParaRPr lang="en-US" sz="3200">
              <a:latin typeface="Trebuchet MS" pitchFamily="34" charset="0"/>
            </a:endParaRPr>
          </a:p>
          <a:p>
            <a:pPr marL="63500"/>
            <a:endParaRPr lang="en-US" sz="4100">
              <a:latin typeface="Trebuchet MS" pitchFamily="34" charset="0"/>
            </a:endParaRPr>
          </a:p>
          <a:p>
            <a:pPr marL="63500"/>
            <a:r>
              <a:rPr lang="en-US" sz="3200" b="1">
                <a:solidFill>
                  <a:srgbClr val="042E60"/>
                </a:solidFill>
                <a:cs typeface="Arial" charset="0"/>
              </a:rPr>
              <a:t>ВАЖНО ЈЕ ДА НИЈЕ ФОРМАЛАН</a:t>
            </a:r>
            <a:endParaRPr lang="en-US" sz="3200">
              <a:cs typeface="Arial" charset="0"/>
            </a:endParaRPr>
          </a:p>
          <a:p>
            <a:pPr marL="63500">
              <a:spcBef>
                <a:spcPts val="25"/>
              </a:spcBef>
            </a:pPr>
            <a:endParaRPr lang="en-US" sz="2600">
              <a:cs typeface="Arial" charset="0"/>
            </a:endParaRPr>
          </a:p>
          <a:p>
            <a:pPr marL="63500" algn="r"/>
            <a:r>
              <a:rPr lang="en-US" sz="3200">
                <a:solidFill>
                  <a:srgbClr val="092F49"/>
                </a:solidFill>
                <a:latin typeface="Verdana" pitchFamily="34" charset="0"/>
              </a:rPr>
              <a:t>8</a:t>
            </a:r>
            <a:endParaRPr lang="en-US" sz="32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5513" y="769938"/>
            <a:ext cx="10580687" cy="2025650"/>
          </a:xfrm>
        </p:spPr>
        <p:txBody>
          <a:bodyPr tIns="12700"/>
          <a:lstStyle/>
          <a:p>
            <a:pPr marL="12700" eaLnBrk="1" hangingPunct="1">
              <a:spcBef>
                <a:spcPts val="100"/>
              </a:spcBef>
            </a:pPr>
            <a:r>
              <a:rPr lang="en-US" b="0" smtClean="0">
                <a:solidFill>
                  <a:srgbClr val="FFFFFF"/>
                </a:solidFill>
                <a:latin typeface="Arial" charset="0"/>
                <a:cs typeface="Arial" charset="0"/>
              </a:rPr>
              <a:t></a:t>
            </a:r>
            <a:r>
              <a:rPr lang="en-US" sz="3600" smtClean="0">
                <a:solidFill>
                  <a:srgbClr val="375F92"/>
                </a:solidFill>
                <a:latin typeface="Verdana" pitchFamily="34" charset="0"/>
              </a:rPr>
              <a:t>Праћење и евидентирање</a:t>
            </a:r>
            <a:endParaRPr lang="en-US" sz="3600" smtClean="0">
              <a:latin typeface="Arial" charset="0"/>
              <a:cs typeface="Arial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5513" y="2011363"/>
            <a:ext cx="10502900" cy="419735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3100">
                <a:latin typeface="Verdana" pitchFamily="34" charset="0"/>
              </a:rPr>
              <a:t>ДА ЛИ ЈЕ :</a:t>
            </a:r>
          </a:p>
          <a:p>
            <a:pPr marL="12700"/>
            <a:r>
              <a:rPr lang="en-US" sz="3100">
                <a:latin typeface="Verdana" pitchFamily="34" charset="0"/>
              </a:rPr>
              <a:t>- </a:t>
            </a:r>
            <a:r>
              <a:rPr lang="en-US" sz="2200" b="1">
                <a:latin typeface="Verdana" pitchFamily="34" charset="0"/>
              </a:rPr>
              <a:t>УСПОСТАВЉЕН НАЧИН ПРАЋЕЊА И ЕВИДЕНТИРАЊА КОЈИ ЈЕ ПРИМЕРЕН</a:t>
            </a:r>
            <a:endParaRPr lang="en-US" sz="2200">
              <a:latin typeface="Verdana" pitchFamily="34" charset="0"/>
            </a:endParaRPr>
          </a:p>
          <a:p>
            <a:pPr marL="12700">
              <a:spcBef>
                <a:spcPts val="25"/>
              </a:spcBef>
            </a:pPr>
            <a:r>
              <a:rPr lang="en-US" sz="2200" b="1">
                <a:latin typeface="Verdana" pitchFamily="34" charset="0"/>
              </a:rPr>
              <a:t>УСТАНОВИ	(ОБРАСЦИ, ЕВДЕНЦИЈЕ, КЊИГЕ ДЕЖУРСТВА, ЕВИДЕНЦИЈА О  РАДУ ТИМА - БЕЛЕЖЕ СЕ САСТАНЦИ ТИМА И СЛУЧАЈЕВИ НАСИЉА)</a:t>
            </a:r>
            <a:endParaRPr lang="en-US" sz="2200">
              <a:latin typeface="Verdana" pitchFamily="34" charset="0"/>
            </a:endParaRPr>
          </a:p>
          <a:p>
            <a:pPr marL="12700">
              <a:spcBef>
                <a:spcPts val="25"/>
              </a:spcBef>
            </a:pPr>
            <a:endParaRPr lang="en-US" sz="2100">
              <a:latin typeface="Verdana" pitchFamily="34" charset="0"/>
            </a:endParaRPr>
          </a:p>
          <a:p>
            <a:pPr marL="12700">
              <a:buFontTx/>
              <a:buChar char="-"/>
            </a:pPr>
            <a:r>
              <a:rPr lang="en-US" sz="2200" b="1">
                <a:latin typeface="Verdana" pitchFamily="34" charset="0"/>
              </a:rPr>
              <a:t>РЕДОВНО	ЕВИДЕНТИРАЊЕ СЛУЧАЈЕВА НЗЗ ДРУГОГ И ТРЕЋЕГ НИВОА</a:t>
            </a:r>
            <a:endParaRPr lang="en-US" sz="2200">
              <a:latin typeface="Verdana" pitchFamily="34" charset="0"/>
            </a:endParaRPr>
          </a:p>
          <a:p>
            <a:pPr marL="12700">
              <a:spcBef>
                <a:spcPts val="25"/>
              </a:spcBef>
              <a:buFont typeface="Verdana" pitchFamily="34" charset="0"/>
              <a:buChar char="-"/>
            </a:pPr>
            <a:endParaRPr lang="en-US" sz="2100">
              <a:latin typeface="Verdana" pitchFamily="34" charset="0"/>
            </a:endParaRPr>
          </a:p>
          <a:p>
            <a:pPr marL="12700">
              <a:buFontTx/>
              <a:buChar char="-"/>
            </a:pPr>
            <a:r>
              <a:rPr lang="en-US" sz="2200" b="1">
                <a:latin typeface="Verdana" pitchFamily="34" charset="0"/>
              </a:rPr>
              <a:t>РЕДОВНО ПРАЋЕЊЕ ОСТВАРИВАЊА КОНКРЕТНИХ ПЛАНОВА ЗАШТИТЕ  ДРУГОГ И ТРЕЋЕГ НИВОА И ЕФЕКАТА РАЕАЛИЗОВАНИХ ПЛАНОВА</a:t>
            </a:r>
            <a:endParaRPr lang="en-US" sz="2200">
              <a:latin typeface="Verdana" pitchFamily="34" charset="0"/>
            </a:endParaRPr>
          </a:p>
          <a:p>
            <a:pPr marL="12700">
              <a:spcBef>
                <a:spcPts val="13"/>
              </a:spcBef>
            </a:pPr>
            <a:endParaRPr lang="en-US" sz="2500">
              <a:latin typeface="Verdana" pitchFamily="34" charset="0"/>
            </a:endParaRPr>
          </a:p>
          <a:p>
            <a:pPr marL="12700" algn="r"/>
            <a:r>
              <a:rPr lang="en-US" sz="3200">
                <a:solidFill>
                  <a:srgbClr val="092F49"/>
                </a:solidFill>
                <a:latin typeface="Verdana" pitchFamily="34" charset="0"/>
              </a:rPr>
              <a:t>9</a:t>
            </a:r>
            <a:endParaRPr lang="en-US" sz="3200">
              <a:latin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38</TotalTime>
  <Words>965</Words>
  <Application>Microsoft Office PowerPoint</Application>
  <PresentationFormat>Custom</PresentationFormat>
  <Paragraphs>203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ОБАВЕЗЕ УСТАНОВЕ/ЗАПОСЛЕНИХ У  ОБЛАСТИ ЗАШТИТЕ ОД НАСИЉА</vt:lpstr>
      <vt:lpstr> Закон о основама система образовања и васпитања,  ("Службени гласник РС" 88/2017, 27/2018, 10/2019):  чланови 111 и 112</vt:lpstr>
      <vt:lpstr>Обавезе установе/запослених</vt:lpstr>
      <vt:lpstr>Установа је дужна да интервенише увек када постоји сумња или сазнање да  дете и ученик трпи насиље, злостављање и занемаривање, без обзира на то  где се оно догодило, где се догађа или где се припрема.</vt:lpstr>
      <vt:lpstr> Програм заштите од дискриминације,  насиља, злостављања и занемаривања</vt:lpstr>
      <vt:lpstr>PowerPoint Presentation</vt:lpstr>
      <vt:lpstr>Тим за заштиту од дискриминације,насиља,  злостављања и занемаривања:</vt:lpstr>
      <vt:lpstr> Извештај о раду Тима</vt:lpstr>
      <vt:lpstr>Праћење и евидентирање</vt:lpstr>
      <vt:lpstr>ДА ЛИ ЗАПОСЛЕНИ ЗНАЈУ ДА :</vt:lpstr>
      <vt:lpstr>Сарадња установе са центром за социјални рад</vt:lpstr>
      <vt:lpstr> Информисање школске управе о ситуацијама 3.нивоа насиља</vt:lpstr>
      <vt:lpstr>PowerPoint Presentation</vt:lpstr>
      <vt:lpstr>Реаговање</vt:lpstr>
      <vt:lpstr>PowerPoint Presentation</vt:lpstr>
      <vt:lpstr> Не треба</vt:lpstr>
      <vt:lpstr>РЕСУРСИ ЗА ПОДРШКУ</vt:lpstr>
      <vt:lpstr>PowerPoint Presentation</vt:lpstr>
      <vt:lpstr>УВЕК ИМАТИ У ВИДУ/НА УМУ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Обавезе установе/запослених у области заштите од насиља</dc:title>
  <dc:creator>Ljilja</dc:creator>
  <cp:lastModifiedBy>goca</cp:lastModifiedBy>
  <cp:revision>2</cp:revision>
  <dcterms:created xsi:type="dcterms:W3CDTF">2019-12-25T08:50:20Z</dcterms:created>
  <dcterms:modified xsi:type="dcterms:W3CDTF">2022-02-11T07:46:07Z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2019-12-24T00:00:00Z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2019-12-25T00:00:00Z</vt:filetime>
  </property>
</Properties>
</file>