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345" r:id="rId2"/>
    <p:sldId id="301" r:id="rId3"/>
    <p:sldId id="298" r:id="rId4"/>
    <p:sldId id="309" r:id="rId5"/>
    <p:sldId id="311" r:id="rId6"/>
    <p:sldId id="312" r:id="rId7"/>
    <p:sldId id="319" r:id="rId8"/>
    <p:sldId id="321" r:id="rId9"/>
    <p:sldId id="308" r:id="rId10"/>
    <p:sldId id="348" r:id="rId11"/>
    <p:sldId id="347" r:id="rId12"/>
    <p:sldId id="322" r:id="rId13"/>
    <p:sldId id="339" r:id="rId14"/>
    <p:sldId id="350" r:id="rId15"/>
    <p:sldId id="351" r:id="rId16"/>
    <p:sldId id="352" r:id="rId17"/>
    <p:sldId id="353" r:id="rId18"/>
    <p:sldId id="355" r:id="rId19"/>
    <p:sldId id="356" r:id="rId20"/>
    <p:sldId id="357" r:id="rId21"/>
    <p:sldId id="358" r:id="rId22"/>
    <p:sldId id="359" r:id="rId23"/>
    <p:sldId id="349" r:id="rId24"/>
    <p:sldId id="360" r:id="rId25"/>
    <p:sldId id="362" r:id="rId26"/>
    <p:sldId id="344" r:id="rId27"/>
    <p:sldId id="341" r:id="rId28"/>
    <p:sldId id="340" r:id="rId29"/>
    <p:sldId id="342" r:id="rId30"/>
    <p:sldId id="329" r:id="rId31"/>
    <p:sldId id="286" r:id="rId32"/>
    <p:sldId id="303" r:id="rId33"/>
    <p:sldId id="333" r:id="rId34"/>
    <p:sldId id="328" r:id="rId35"/>
    <p:sldId id="343" r:id="rId36"/>
    <p:sldId id="324" r:id="rId37"/>
    <p:sldId id="277" r:id="rId3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EEB500"/>
    <a:srgbClr val="008000"/>
    <a:srgbClr val="FFCC99"/>
    <a:srgbClr val="CCFF99"/>
    <a:srgbClr val="FF3300"/>
    <a:srgbClr val="3366FF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72" autoAdjust="0"/>
    <p:restoredTop sz="87819" autoAdjust="0"/>
  </p:normalViewPr>
  <p:slideViewPr>
    <p:cSldViewPr>
      <p:cViewPr varScale="1">
        <p:scale>
          <a:sx n="72" d="100"/>
          <a:sy n="72" d="100"/>
        </p:scale>
        <p:origin x="-50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3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LI%204-8\BAZE,%20OBRADA\grafikoni%20izvestaj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LI%204-8\BAZE,%20OBRADA\grafikoni%20izvestaj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LI%204-8\BAZE,%20OBRADA\grafikoni%20izvestaj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LI%204-8\BAZE,%20OBRADA\grafikoni%20izvestaj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LI%204-8\BAZE,%20OBRADA\grafikoni%20izvestaj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357723577235852E-2"/>
          <c:y val="0.21005451241671716"/>
          <c:w val="0.9552845528455286"/>
          <c:h val="0.75468907732687995"/>
        </c:manualLayout>
      </c:layout>
      <c:barChart>
        <c:barDir val="bar"/>
        <c:grouping val="clustered"/>
        <c:ser>
          <c:idx val="0"/>
          <c:order val="0"/>
          <c:tx>
            <c:strRef>
              <c:f>Sheet3!$C$101</c:f>
              <c:strCache>
                <c:ptCount val="1"/>
                <c:pt idx="0">
                  <c:v>mlađi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20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Sheet3!$B$102:$B$105</c:f>
              <c:strCache>
                <c:ptCount val="4"/>
                <c:pt idx="0">
                  <c:v>Ne koristi</c:v>
                </c:pt>
                <c:pt idx="1">
                  <c:v>Manje od 1 sat</c:v>
                </c:pt>
                <c:pt idx="2">
                  <c:v>1-2 sata</c:v>
                </c:pt>
                <c:pt idx="3">
                  <c:v>2-3 sata</c:v>
                </c:pt>
              </c:strCache>
            </c:strRef>
          </c:cat>
          <c:val>
            <c:numRef>
              <c:f>Sheet3!$C$102:$C$105</c:f>
              <c:numCache>
                <c:formatCode>General</c:formatCode>
                <c:ptCount val="4"/>
                <c:pt idx="0">
                  <c:v>12</c:v>
                </c:pt>
                <c:pt idx="1">
                  <c:v>58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B-4D99-8493-3F0546136938}"/>
            </c:ext>
          </c:extLst>
        </c:ser>
        <c:ser>
          <c:idx val="1"/>
          <c:order val="1"/>
          <c:tx>
            <c:strRef>
              <c:f>Sheet3!$D$101</c:f>
              <c:strCache>
                <c:ptCount val="1"/>
                <c:pt idx="0">
                  <c:v>stariji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20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Sheet3!$B$102:$B$105</c:f>
              <c:strCache>
                <c:ptCount val="4"/>
                <c:pt idx="0">
                  <c:v>Ne koristi</c:v>
                </c:pt>
                <c:pt idx="1">
                  <c:v>Manje od 1 sat</c:v>
                </c:pt>
                <c:pt idx="2">
                  <c:v>1-2 sata</c:v>
                </c:pt>
                <c:pt idx="3">
                  <c:v>2-3 sata</c:v>
                </c:pt>
              </c:strCache>
            </c:strRef>
          </c:cat>
          <c:val>
            <c:numRef>
              <c:f>Sheet3!$D$102:$D$105</c:f>
              <c:numCache>
                <c:formatCode>General</c:formatCode>
                <c:ptCount val="4"/>
                <c:pt idx="0">
                  <c:v>4</c:v>
                </c:pt>
                <c:pt idx="1">
                  <c:v>71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3B-4D99-8493-3F0546136938}"/>
            </c:ext>
          </c:extLst>
        </c:ser>
        <c:dLbls>
          <c:showVal val="1"/>
        </c:dLbls>
        <c:overlap val="-25"/>
        <c:axId val="70489600"/>
        <c:axId val="70491136"/>
      </c:barChart>
      <c:catAx>
        <c:axId val="70489600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70491136"/>
        <c:crosses val="autoZero"/>
        <c:auto val="1"/>
        <c:lblAlgn val="ctr"/>
        <c:lblOffset val="100"/>
      </c:catAx>
      <c:valAx>
        <c:axId val="70491136"/>
        <c:scaling>
          <c:orientation val="minMax"/>
        </c:scaling>
        <c:delete val="1"/>
        <c:axPos val="b"/>
        <c:numFmt formatCode="General" sourceLinked="1"/>
        <c:tickLblPos val="none"/>
        <c:crossAx val="70489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173052301389191"/>
          <c:y val="0"/>
          <c:w val="0.40288041738685526"/>
          <c:h val="0.10108015344235817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lang="sr-Latn-CS" sz="22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Sheet3!$C$113</c:f>
              <c:strCache>
                <c:ptCount val="1"/>
                <c:pt idx="0">
                  <c:v>mlađi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20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Sheet3!$B$114:$B$118</c:f>
              <c:strCache>
                <c:ptCount val="5"/>
                <c:pt idx="0">
                  <c:v>Ne koristi</c:v>
                </c:pt>
                <c:pt idx="1">
                  <c:v>Manje od 1 sat</c:v>
                </c:pt>
                <c:pt idx="2">
                  <c:v>1-2 sata</c:v>
                </c:pt>
                <c:pt idx="3">
                  <c:v>2-3 sata</c:v>
                </c:pt>
                <c:pt idx="4">
                  <c:v>Više od 3 sata</c:v>
                </c:pt>
              </c:strCache>
            </c:strRef>
          </c:cat>
          <c:val>
            <c:numRef>
              <c:f>Sheet3!$C$114:$C$118</c:f>
              <c:numCache>
                <c:formatCode>General</c:formatCode>
                <c:ptCount val="5"/>
                <c:pt idx="0">
                  <c:v>11</c:v>
                </c:pt>
                <c:pt idx="1">
                  <c:v>27</c:v>
                </c:pt>
                <c:pt idx="2">
                  <c:v>54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6-441D-8E36-A6A87E678830}"/>
            </c:ext>
          </c:extLst>
        </c:ser>
        <c:ser>
          <c:idx val="1"/>
          <c:order val="1"/>
          <c:tx>
            <c:strRef>
              <c:f>Sheet3!$D$113</c:f>
              <c:strCache>
                <c:ptCount val="1"/>
                <c:pt idx="0">
                  <c:v>stariji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20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Sheet3!$B$114:$B$118</c:f>
              <c:strCache>
                <c:ptCount val="5"/>
                <c:pt idx="0">
                  <c:v>Ne koristi</c:v>
                </c:pt>
                <c:pt idx="1">
                  <c:v>Manje od 1 sat</c:v>
                </c:pt>
                <c:pt idx="2">
                  <c:v>1-2 sata</c:v>
                </c:pt>
                <c:pt idx="3">
                  <c:v>2-3 sata</c:v>
                </c:pt>
                <c:pt idx="4">
                  <c:v>Više od 3 sata</c:v>
                </c:pt>
              </c:strCache>
            </c:strRef>
          </c:cat>
          <c:val>
            <c:numRef>
              <c:f>Sheet3!$D$114:$D$118</c:f>
              <c:numCache>
                <c:formatCode>General</c:formatCode>
                <c:ptCount val="5"/>
                <c:pt idx="0">
                  <c:v>8</c:v>
                </c:pt>
                <c:pt idx="1">
                  <c:v>58</c:v>
                </c:pt>
                <c:pt idx="2">
                  <c:v>17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6-441D-8E36-A6A87E678830}"/>
            </c:ext>
          </c:extLst>
        </c:ser>
        <c:dLbls>
          <c:showVal val="1"/>
        </c:dLbls>
        <c:overlap val="-25"/>
        <c:axId val="70709632"/>
        <c:axId val="70711168"/>
      </c:barChart>
      <c:catAx>
        <c:axId val="70709632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70711168"/>
        <c:crosses val="autoZero"/>
        <c:auto val="1"/>
        <c:lblAlgn val="ctr"/>
        <c:lblOffset val="100"/>
      </c:catAx>
      <c:valAx>
        <c:axId val="70711168"/>
        <c:scaling>
          <c:orientation val="minMax"/>
        </c:scaling>
        <c:delete val="1"/>
        <c:axPos val="b"/>
        <c:numFmt formatCode="General" sourceLinked="1"/>
        <c:tickLblPos val="none"/>
        <c:crossAx val="70709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043702585122234"/>
          <c:y val="1.7543859649122973E-2"/>
          <c:w val="0.45255060583180695"/>
          <c:h val="9.2213473315835487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lang="sr-Latn-CS" sz="22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Sheet3!$C$124</c:f>
              <c:strCache>
                <c:ptCount val="1"/>
                <c:pt idx="0">
                  <c:v>mlađi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Sheet3!$B$125:$B$131</c:f>
              <c:strCache>
                <c:ptCount val="7"/>
                <c:pt idx="0">
                  <c:v>tablet</c:v>
                </c:pt>
                <c:pt idx="1">
                  <c:v>pametni telefon</c:v>
                </c:pt>
                <c:pt idx="2">
                  <c:v>laptop</c:v>
                </c:pt>
                <c:pt idx="3">
                  <c:v>pametni sat</c:v>
                </c:pt>
                <c:pt idx="4">
                  <c:v>desktop</c:v>
                </c:pt>
                <c:pt idx="5">
                  <c:v>konzola</c:v>
                </c:pt>
                <c:pt idx="6">
                  <c:v>uređaj za VR</c:v>
                </c:pt>
              </c:strCache>
            </c:strRef>
          </c:cat>
          <c:val>
            <c:numRef>
              <c:f>Sheet3!$C$125:$C$131</c:f>
              <c:numCache>
                <c:formatCode>General</c:formatCode>
                <c:ptCount val="7"/>
                <c:pt idx="0">
                  <c:v>15</c:v>
                </c:pt>
                <c:pt idx="1">
                  <c:v>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B0-4892-881E-59044C61A40F}"/>
            </c:ext>
          </c:extLst>
        </c:ser>
        <c:ser>
          <c:idx val="1"/>
          <c:order val="1"/>
          <c:tx>
            <c:strRef>
              <c:f>Sheet3!$D$124</c:f>
              <c:strCache>
                <c:ptCount val="1"/>
                <c:pt idx="0">
                  <c:v>stariji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Sheet3!$B$125:$B$131</c:f>
              <c:strCache>
                <c:ptCount val="7"/>
                <c:pt idx="0">
                  <c:v>tablet</c:v>
                </c:pt>
                <c:pt idx="1">
                  <c:v>pametni telefon</c:v>
                </c:pt>
                <c:pt idx="2">
                  <c:v>laptop</c:v>
                </c:pt>
                <c:pt idx="3">
                  <c:v>pametni sat</c:v>
                </c:pt>
                <c:pt idx="4">
                  <c:v>desktop</c:v>
                </c:pt>
                <c:pt idx="5">
                  <c:v>konzola</c:v>
                </c:pt>
                <c:pt idx="6">
                  <c:v>uređaj za VR</c:v>
                </c:pt>
              </c:strCache>
            </c:strRef>
          </c:cat>
          <c:val>
            <c:numRef>
              <c:f>Sheet3!$D$125:$D$131</c:f>
              <c:numCache>
                <c:formatCode>General</c:formatCode>
                <c:ptCount val="7"/>
                <c:pt idx="0">
                  <c:v>38</c:v>
                </c:pt>
                <c:pt idx="1">
                  <c:v>25</c:v>
                </c:pt>
                <c:pt idx="2">
                  <c:v>8</c:v>
                </c:pt>
                <c:pt idx="3">
                  <c:v>8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B0-4892-881E-59044C61A40F}"/>
            </c:ext>
          </c:extLst>
        </c:ser>
        <c:dLbls>
          <c:showVal val="1"/>
        </c:dLbls>
        <c:overlap val="-25"/>
        <c:axId val="70925312"/>
        <c:axId val="70783744"/>
      </c:barChart>
      <c:catAx>
        <c:axId val="709253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sr-Latn-CS"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70783744"/>
        <c:crosses val="autoZero"/>
        <c:auto val="1"/>
        <c:lblAlgn val="ctr"/>
        <c:lblOffset val="100"/>
      </c:catAx>
      <c:valAx>
        <c:axId val="70783744"/>
        <c:scaling>
          <c:orientation val="minMax"/>
          <c:max val="40"/>
        </c:scaling>
        <c:delete val="1"/>
        <c:axPos val="l"/>
        <c:numFmt formatCode="General" sourceLinked="1"/>
        <c:tickLblPos val="none"/>
        <c:crossAx val="70925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315053421352636"/>
          <c:y val="7.0175438596491224E-2"/>
          <c:w val="0.33369893157294955"/>
          <c:h val="9.2213473315835487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lang="sr-Latn-CS" sz="22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08547195489877"/>
          <c:y val="0.17713423926847854"/>
          <c:w val="0.55193921940313451"/>
          <c:h val="0.79329586825840692"/>
        </c:manualLayout>
      </c:layout>
      <c:barChart>
        <c:barDir val="bar"/>
        <c:grouping val="percentStacked"/>
        <c:ser>
          <c:idx val="0"/>
          <c:order val="0"/>
          <c:tx>
            <c:strRef>
              <c:f>Sheet3!$C$139</c:f>
              <c:strCache>
                <c:ptCount val="1"/>
                <c:pt idx="0">
                  <c:v>samostalno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600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Sheet3!$B$140:$B$150</c:f>
              <c:strCache>
                <c:ptCount val="11"/>
                <c:pt idx="0">
                  <c:v>gleda video klipove (npr. You Tube)</c:v>
                </c:pt>
                <c:pt idx="1">
                  <c:v>gleda fotografije ili video zapise</c:v>
                </c:pt>
                <c:pt idx="2">
                  <c:v>sluša muziku ili priče, bajke </c:v>
                </c:pt>
                <c:pt idx="3">
                  <c:v>fotografiše </c:v>
                </c:pt>
                <c:pt idx="4">
                  <c:v>razgovara sa drugima </c:v>
                </c:pt>
                <c:pt idx="5">
                  <c:v>snima kamerom</c:v>
                </c:pt>
                <c:pt idx="6">
                  <c:v>igra igrice</c:v>
                </c:pt>
                <c:pt idx="7">
                  <c:v>crta i/ili boji</c:v>
                </c:pt>
                <c:pt idx="8">
                  <c:v>uči npr. slova, brojeve</c:v>
                </c:pt>
                <c:pt idx="9">
                  <c:v>čita priče (bajke, pesme)</c:v>
                </c:pt>
                <c:pt idx="10">
                  <c:v>pretražuje internet, veb-stranice</c:v>
                </c:pt>
              </c:strCache>
            </c:strRef>
          </c:cat>
          <c:val>
            <c:numRef>
              <c:f>Sheet3!$C$140:$C$150</c:f>
              <c:numCache>
                <c:formatCode>General</c:formatCode>
                <c:ptCount val="11"/>
                <c:pt idx="0">
                  <c:v>70</c:v>
                </c:pt>
                <c:pt idx="1">
                  <c:v>68</c:v>
                </c:pt>
                <c:pt idx="2">
                  <c:v>64</c:v>
                </c:pt>
                <c:pt idx="3">
                  <c:v>82</c:v>
                </c:pt>
                <c:pt idx="4">
                  <c:v>42</c:v>
                </c:pt>
                <c:pt idx="5">
                  <c:v>60</c:v>
                </c:pt>
                <c:pt idx="6">
                  <c:v>58</c:v>
                </c:pt>
                <c:pt idx="7">
                  <c:v>62</c:v>
                </c:pt>
                <c:pt idx="8">
                  <c:v>34</c:v>
                </c:pt>
                <c:pt idx="9">
                  <c:v>22</c:v>
                </c:pt>
                <c:pt idx="1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DD-43BE-8763-EAE8A8ACA5E8}"/>
            </c:ext>
          </c:extLst>
        </c:ser>
        <c:ser>
          <c:idx val="1"/>
          <c:order val="1"/>
          <c:tx>
            <c:strRef>
              <c:f>Sheet3!$D$139</c:f>
              <c:strCache>
                <c:ptCount val="1"/>
                <c:pt idx="0">
                  <c:v>uz pomoć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6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Sheet3!$B$140:$B$150</c:f>
              <c:strCache>
                <c:ptCount val="11"/>
                <c:pt idx="0">
                  <c:v>gleda video klipove (npr. You Tube)</c:v>
                </c:pt>
                <c:pt idx="1">
                  <c:v>gleda fotografije ili video zapise</c:v>
                </c:pt>
                <c:pt idx="2">
                  <c:v>sluša muziku ili priče, bajke </c:v>
                </c:pt>
                <c:pt idx="3">
                  <c:v>fotografiše </c:v>
                </c:pt>
                <c:pt idx="4">
                  <c:v>razgovara sa drugima </c:v>
                </c:pt>
                <c:pt idx="5">
                  <c:v>snima kamerom</c:v>
                </c:pt>
                <c:pt idx="6">
                  <c:v>igra igrice</c:v>
                </c:pt>
                <c:pt idx="7">
                  <c:v>crta i/ili boji</c:v>
                </c:pt>
                <c:pt idx="8">
                  <c:v>uči npr. slova, brojeve</c:v>
                </c:pt>
                <c:pt idx="9">
                  <c:v>čita priče (bajke, pesme)</c:v>
                </c:pt>
                <c:pt idx="10">
                  <c:v>pretražuje internet, veb-stranice</c:v>
                </c:pt>
              </c:strCache>
            </c:strRef>
          </c:cat>
          <c:val>
            <c:numRef>
              <c:f>Sheet3!$D$140:$D$150</c:f>
              <c:numCache>
                <c:formatCode>General</c:formatCode>
                <c:ptCount val="11"/>
                <c:pt idx="0">
                  <c:v>22</c:v>
                </c:pt>
                <c:pt idx="1">
                  <c:v>22</c:v>
                </c:pt>
                <c:pt idx="2">
                  <c:v>26</c:v>
                </c:pt>
                <c:pt idx="3">
                  <c:v>6</c:v>
                </c:pt>
                <c:pt idx="4">
                  <c:v>32</c:v>
                </c:pt>
                <c:pt idx="5">
                  <c:v>12</c:v>
                </c:pt>
                <c:pt idx="6">
                  <c:v>12</c:v>
                </c:pt>
                <c:pt idx="7">
                  <c:v>8</c:v>
                </c:pt>
                <c:pt idx="8">
                  <c:v>30</c:v>
                </c:pt>
                <c:pt idx="9">
                  <c:v>20</c:v>
                </c:pt>
                <c:pt idx="1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DD-43BE-8763-EAE8A8ACA5E8}"/>
            </c:ext>
          </c:extLst>
        </c:ser>
        <c:ser>
          <c:idx val="2"/>
          <c:order val="2"/>
          <c:tx>
            <c:strRef>
              <c:f>Sheet3!$E$139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600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Sheet3!$B$140:$B$150</c:f>
              <c:strCache>
                <c:ptCount val="11"/>
                <c:pt idx="0">
                  <c:v>gleda video klipove (npr. You Tube)</c:v>
                </c:pt>
                <c:pt idx="1">
                  <c:v>gleda fotografije ili video zapise</c:v>
                </c:pt>
                <c:pt idx="2">
                  <c:v>sluša muziku ili priče, bajke </c:v>
                </c:pt>
                <c:pt idx="3">
                  <c:v>fotografiše </c:v>
                </c:pt>
                <c:pt idx="4">
                  <c:v>razgovara sa drugima </c:v>
                </c:pt>
                <c:pt idx="5">
                  <c:v>snima kamerom</c:v>
                </c:pt>
                <c:pt idx="6">
                  <c:v>igra igrice</c:v>
                </c:pt>
                <c:pt idx="7">
                  <c:v>crta i/ili boji</c:v>
                </c:pt>
                <c:pt idx="8">
                  <c:v>uči npr. slova, brojeve</c:v>
                </c:pt>
                <c:pt idx="9">
                  <c:v>čita priče (bajke, pesme)</c:v>
                </c:pt>
                <c:pt idx="10">
                  <c:v>pretražuje internet, veb-stranice</c:v>
                </c:pt>
              </c:strCache>
            </c:strRef>
          </c:cat>
          <c:val>
            <c:numRef>
              <c:f>Sheet3!$E$140:$E$150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26</c:v>
                </c:pt>
                <c:pt idx="5">
                  <c:v>28</c:v>
                </c:pt>
                <c:pt idx="6">
                  <c:v>30</c:v>
                </c:pt>
                <c:pt idx="7">
                  <c:v>30</c:v>
                </c:pt>
                <c:pt idx="8">
                  <c:v>36</c:v>
                </c:pt>
                <c:pt idx="9">
                  <c:v>58</c:v>
                </c:pt>
                <c:pt idx="1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DD-43BE-8763-EAE8A8ACA5E8}"/>
            </c:ext>
          </c:extLst>
        </c:ser>
        <c:dLbls>
          <c:showVal val="1"/>
        </c:dLbls>
        <c:gapWidth val="95"/>
        <c:overlap val="100"/>
        <c:axId val="70843776"/>
        <c:axId val="71308416"/>
      </c:barChart>
      <c:catAx>
        <c:axId val="708437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lang="sr-Latn-CS"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71308416"/>
        <c:crosses val="autoZero"/>
        <c:auto val="1"/>
        <c:lblAlgn val="ctr"/>
        <c:lblOffset val="100"/>
      </c:catAx>
      <c:valAx>
        <c:axId val="71308416"/>
        <c:scaling>
          <c:orientation val="minMax"/>
        </c:scaling>
        <c:delete val="1"/>
        <c:axPos val="b"/>
        <c:numFmt formatCode="0%" sourceLinked="1"/>
        <c:tickLblPos val="none"/>
        <c:crossAx val="70843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609859531447491"/>
          <c:y val="4.6874999999999986E-2"/>
          <c:w val="0.61076577233401685"/>
          <c:h val="7.8286171259842524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lang="sr-Latn-CS" sz="20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852320065496603"/>
          <c:y val="0.15813717364276841"/>
          <c:w val="0.56147679934503558"/>
          <c:h val="0.80969908366717935"/>
        </c:manualLayout>
      </c:layout>
      <c:barChart>
        <c:barDir val="bar"/>
        <c:grouping val="clustered"/>
        <c:ser>
          <c:idx val="0"/>
          <c:order val="0"/>
          <c:tx>
            <c:strRef>
              <c:f>Sheet2!$D$459</c:f>
              <c:strCache>
                <c:ptCount val="1"/>
                <c:pt idx="0">
                  <c:v>roditelji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400" b="1">
                    <a:latin typeface="Cambria" pitchFamily="18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Sheet2!$C$460:$C$463</c:f>
              <c:strCache>
                <c:ptCount val="4"/>
                <c:pt idx="0">
                  <c:v>Za decu je bolje da što manje vremena provode na ovim uređajima</c:v>
                </c:pt>
                <c:pt idx="1">
                  <c:v>Korišćenje podsticajno deluje na kognitivni razvoj</c:v>
                </c:pt>
                <c:pt idx="2">
                  <c:v>Korišćenje podsticajno deluje na socijalno-afektivni razvoj</c:v>
                </c:pt>
                <c:pt idx="3">
                  <c:v>Decu je teško odvići od korišćenja digitalnih uređaja</c:v>
                </c:pt>
              </c:strCache>
            </c:strRef>
          </c:cat>
          <c:val>
            <c:numRef>
              <c:f>Sheet2!$D$460:$D$463</c:f>
              <c:numCache>
                <c:formatCode>General</c:formatCode>
                <c:ptCount val="4"/>
                <c:pt idx="0">
                  <c:v>84</c:v>
                </c:pt>
                <c:pt idx="1">
                  <c:v>66</c:v>
                </c:pt>
                <c:pt idx="2">
                  <c:v>26</c:v>
                </c:pt>
                <c:pt idx="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8F-4B87-9937-92F050703BCA}"/>
            </c:ext>
          </c:extLst>
        </c:ser>
        <c:ser>
          <c:idx val="1"/>
          <c:order val="1"/>
          <c:tx>
            <c:strRef>
              <c:f>Sheet2!$E$459</c:f>
              <c:strCache>
                <c:ptCount val="1"/>
                <c:pt idx="0">
                  <c:v>vaspitači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400" b="1">
                    <a:latin typeface="Cambria" pitchFamily="18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Sheet2!$C$460:$C$463</c:f>
              <c:strCache>
                <c:ptCount val="4"/>
                <c:pt idx="0">
                  <c:v>Za decu je bolje da što manje vremena provode na ovim uređajima</c:v>
                </c:pt>
                <c:pt idx="1">
                  <c:v>Korišćenje podsticajno deluje na kognitivni razvoj</c:v>
                </c:pt>
                <c:pt idx="2">
                  <c:v>Korišćenje podsticajno deluje na socijalno-afektivni razvoj</c:v>
                </c:pt>
                <c:pt idx="3">
                  <c:v>Decu je teško odvići od korišćenja digitalnih uređaja</c:v>
                </c:pt>
              </c:strCache>
            </c:strRef>
          </c:cat>
          <c:val>
            <c:numRef>
              <c:f>Sheet2!$E$460:$E$463</c:f>
              <c:numCache>
                <c:formatCode>General</c:formatCode>
                <c:ptCount val="4"/>
                <c:pt idx="0">
                  <c:v>86</c:v>
                </c:pt>
                <c:pt idx="1">
                  <c:v>42</c:v>
                </c:pt>
                <c:pt idx="2">
                  <c:v>16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8F-4B87-9937-92F050703BCA}"/>
            </c:ext>
          </c:extLst>
        </c:ser>
        <c:ser>
          <c:idx val="2"/>
          <c:order val="2"/>
          <c:tx>
            <c:strRef>
              <c:f>Sheet2!$F$459</c:f>
              <c:strCache>
                <c:ptCount val="1"/>
                <c:pt idx="0">
                  <c:v>učitelji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sr-Latn-CS" sz="1400" b="1">
                    <a:latin typeface="Cambria" pitchFamily="18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Sheet2!$C$460:$C$463</c:f>
              <c:strCache>
                <c:ptCount val="4"/>
                <c:pt idx="0">
                  <c:v>Za decu je bolje da što manje vremena provode na ovim uređajima</c:v>
                </c:pt>
                <c:pt idx="1">
                  <c:v>Korišćenje podsticajno deluje na kognitivni razvoj</c:v>
                </c:pt>
                <c:pt idx="2">
                  <c:v>Korišćenje podsticajno deluje na socijalno-afektivni razvoj</c:v>
                </c:pt>
                <c:pt idx="3">
                  <c:v>Decu je teško odvići od korišćenja digitalnih uređaja</c:v>
                </c:pt>
              </c:strCache>
            </c:strRef>
          </c:cat>
          <c:val>
            <c:numRef>
              <c:f>Sheet2!$F$460:$F$463</c:f>
              <c:numCache>
                <c:formatCode>General</c:formatCode>
                <c:ptCount val="4"/>
                <c:pt idx="0">
                  <c:v>48</c:v>
                </c:pt>
                <c:pt idx="1">
                  <c:v>64</c:v>
                </c:pt>
                <c:pt idx="2">
                  <c:v>42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8F-4B87-9937-92F050703BCA}"/>
            </c:ext>
          </c:extLst>
        </c:ser>
        <c:dLbls>
          <c:showVal val="1"/>
        </c:dLbls>
        <c:overlap val="-25"/>
        <c:axId val="71384448"/>
        <c:axId val="71431296"/>
      </c:barChart>
      <c:catAx>
        <c:axId val="7138444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lang="sr-Latn-CS"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71431296"/>
        <c:crosses val="autoZero"/>
        <c:auto val="1"/>
        <c:lblAlgn val="ctr"/>
        <c:lblOffset val="100"/>
      </c:catAx>
      <c:valAx>
        <c:axId val="71431296"/>
        <c:scaling>
          <c:orientation val="minMax"/>
        </c:scaling>
        <c:delete val="1"/>
        <c:axPos val="b"/>
        <c:numFmt formatCode="General" sourceLinked="1"/>
        <c:tickLblPos val="none"/>
        <c:crossAx val="71384448"/>
        <c:crosses val="autoZero"/>
        <c:crossBetween val="between"/>
      </c:valAx>
    </c:plotArea>
    <c:legend>
      <c:legendPos val="t"/>
      <c:layout/>
      <c:spPr>
        <a:ln>
          <a:solidFill>
            <a:schemeClr val="tx1"/>
          </a:solidFill>
        </a:ln>
      </c:spPr>
      <c:txPr>
        <a:bodyPr/>
        <a:lstStyle/>
        <a:p>
          <a:pPr>
            <a:defRPr lang="sr-Latn-CS" sz="18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C1B937-333B-497F-996F-4A07678C433A}" type="datetimeFigureOut">
              <a:rPr lang="sr-Latn-CS"/>
              <a:pPr>
                <a:defRPr/>
              </a:pPr>
              <a:t>28.1.2020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E6B013-B8A8-442B-9296-D1AE28D8712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75A7C-D6D1-4C61-8158-6DE5DD3C67AD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Latn-CS" smtClean="0"/>
              <a:t>Lutka će imati Al softver sa mikrofonom, WiFi te sposobnost prepoznavanja govora, kako bi mogla komunicirati kroz više od 8 000 snimljenih rečenica.</a:t>
            </a:r>
          </a:p>
          <a:p>
            <a:pPr eaLnBrk="1" hangingPunct="1">
              <a:spcBef>
                <a:spcPct val="0"/>
              </a:spcBef>
            </a:pPr>
            <a:r>
              <a:rPr lang="sr-Latn-CS" smtClean="0"/>
              <a:t>Razgovara sa decom, snima razgovore i šalje ih serverima gde se analiziraju!</a:t>
            </a:r>
          </a:p>
          <a:p>
            <a:pPr eaLnBrk="1" hangingPunct="1">
              <a:spcBef>
                <a:spcPct val="0"/>
              </a:spcBef>
            </a:pPr>
            <a:r>
              <a:rPr lang="sr-Latn-CS" smtClean="0"/>
              <a:t>HB nije samo najbolji prijatelj, već i najbolji slušalac! </a:t>
            </a:r>
            <a:r>
              <a:rPr lang="sr-Latn-CS" smtClean="0">
                <a:sym typeface="Wingdings" pitchFamily="2" charset="2"/>
              </a:rPr>
              <a:t></a:t>
            </a:r>
            <a:endParaRPr lang="sr-Latn-C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7ED80-6A3D-4D63-8630-49EE38B84EA3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sr-Latn-C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72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D832D-B57B-4915-B597-ECBA5753DDE4}" type="slidenum">
              <a:rPr lang="sr-Latn-CS" altLang="en-US" smtClean="0"/>
              <a:pPr/>
              <a:t>25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xmlns="" val="361069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6B013-B8A8-442B-9296-D1AE28D87126}" type="slidenum">
              <a:rPr lang="sr-Latn-CS" smtClean="0"/>
              <a:pPr>
                <a:defRPr/>
              </a:pPr>
              <a:t>28</a:t>
            </a:fld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Osećaju zavisnost </a:t>
            </a:r>
          </a:p>
          <a:p>
            <a:r>
              <a:rPr lang="en-US" smtClean="0"/>
              <a:t>Imaju potrebu</a:t>
            </a:r>
            <a:r>
              <a:rPr lang="en-US" baseline="0" smtClean="0"/>
              <a:t> da odmah odgovore na poruke..</a:t>
            </a:r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6B013-B8A8-442B-9296-D1AE28D87126}" type="slidenum">
              <a:rPr lang="sr-Latn-CS" smtClean="0"/>
              <a:pPr>
                <a:defRPr/>
              </a:pPr>
              <a:t>29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23129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Latn-CS" smtClean="0"/>
              <a:t>Deca slabije uče posredstvom medija nego kroz interakciju sa odraslima</a:t>
            </a:r>
          </a:p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AAED0-47A9-47B0-972E-F97ED2C81B40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Latn-CS" smtClean="0"/>
              <a:t>Samo oni koji poseduju odgovarajuće digitalne veštine, mogu da iskoriste mogućnosti, a da preduprede rizike...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22DE2-6980-4E72-B4A3-D9B7E32E7E14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mtClean="0"/>
              <a:t>Evolucija ili moralna i intelektualna</a:t>
            </a:r>
            <a:r>
              <a:rPr lang="sr-Latn-CS" baseline="0" smtClean="0"/>
              <a:t> degradacija??</a:t>
            </a:r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6B013-B8A8-442B-9296-D1AE28D87126}" type="slidenum">
              <a:rPr lang="sr-Latn-CS" smtClean="0"/>
              <a:pPr>
                <a:defRPr/>
              </a:pPr>
              <a:t>3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0036A-D530-4CB8-830C-57E32D4DF23E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r-Latn-CS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Digitalna tehnologija postala je deo dečjeg života kao i vazduh koji udišu!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r-Latn-CS" smtClean="0">
                <a:latin typeface="Verdana" pitchFamily="34" charset="0"/>
                <a:ea typeface="Verdana" pitchFamily="34" charset="0"/>
                <a:cs typeface="Verdana" pitchFamily="34" charset="0"/>
              </a:rPr>
              <a:t>Od dolaska na svet, okruženi su digitalnim, a ponekada i više od toga (mame već u porodilištu stave fotografiju na Fb)...</a:t>
            </a:r>
          </a:p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E058F-AC34-4E59-8CCE-52D505F4D265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744B8-3F4E-4957-B902-51ED63F6E746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Latn-CS" smtClean="0"/>
              <a:t>Poseduje svoj digitalni uređaj</a:t>
            </a:r>
          </a:p>
          <a:p>
            <a:pPr eaLnBrk="1" hangingPunct="1">
              <a:spcBef>
                <a:spcPct val="0"/>
              </a:spcBef>
            </a:pPr>
            <a:r>
              <a:rPr lang="sr-Latn-CS" smtClean="0"/>
              <a:t>Može da koristi bilo gde i u odsustvu roditelja , ALI NIJEDNO DETE NE NOSI U ŠKOLU!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4AEC3-F177-4797-91F2-CFF51CC7C890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Latn-CS" smtClean="0"/>
              <a:t>Na predškolskom uzrastu polovina dece, na školskom preko 80%</a:t>
            </a:r>
          </a:p>
          <a:p>
            <a:pPr eaLnBrk="1" hangingPunct="1">
              <a:spcBef>
                <a:spcPct val="0"/>
              </a:spcBef>
            </a:pPr>
            <a:r>
              <a:rPr lang="sr-Latn-CS" smtClean="0"/>
              <a:t>Dve trećine roditelja misli da su deci zanimljivije klasične igrice, a samo 10% da su zanimljivije igrice na digitalnim uređajima...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A0D59-5FF7-44F0-B04D-54D87313659D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31784-CE9A-41D4-9056-25386684C5E4}" type="slidenum">
              <a:rPr lang="sr-Latn-C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r-Latn-C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ACCC2-2629-4E0F-8EAF-CBB876363084}" type="slidenum">
              <a:rPr lang="sr-Latn-CS" smtClean="0"/>
              <a:pPr/>
              <a:t>17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00783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5D4F-E4FD-4C79-AABB-4BD21006F06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D854-1626-403D-9453-C8A8B524DDB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8795-955F-4655-B696-A62BDF3A207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7EE8-4913-4550-BC68-3EF26B1B56A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0630-A7D7-451A-8960-4CD25246A65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7E48-C64C-4AA0-BDE2-FD71672EC86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2B37-A75E-4E9F-B3D9-49998E1A15D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71BE-3C5C-4591-B88B-ED20B3DAA1E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4DE7-8A27-4024-B32D-0DA4578EAE1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D67A-505B-4485-A198-884F712690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219E-8A4C-40D4-A646-CFDDD777E40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C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A9B28-DD7B-4B48-AD59-A282773B9B4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ch.ac.uk/sites/default/files/2018-12/rcpch_screen_time_guide_-_fina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://netpatrola.rs/prijavite-sadrzaj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ni-vodic.ucpd.rs/" TargetMode="External"/><Relationship Id="rId2" Type="http://schemas.openxmlformats.org/officeDocument/2006/relationships/hyperlink" Target="mailto:dkuzmano@f.bg.ac.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610600" cy="190500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z="5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Izazovi roditeljstva u digitalnom dobu</a:t>
            </a:r>
            <a:endParaRPr lang="sr-Cyrl-RS" sz="54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8001000" cy="1600200"/>
          </a:xfrm>
        </p:spPr>
        <p:txBody>
          <a:bodyPr/>
          <a:lstStyle/>
          <a:p>
            <a:r>
              <a:rPr lang="en-US" sz="20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Doc. dr Dobrinka Kuzmanović</a:t>
            </a:r>
          </a:p>
          <a:p>
            <a:r>
              <a:rPr lang="en-US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Departman za psihologiju, FMK i Institut za psihologiju, Beograd</a:t>
            </a:r>
          </a:p>
          <a:p>
            <a:endParaRPr lang="en-US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Druga ekonomska škola, 30. maj 2019.</a:t>
            </a:r>
            <a:endParaRPr lang="sr-Cyrl-RS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85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Republička sekcija stručnih saradnika </a:t>
            </a:r>
            <a:endParaRPr lang="sr-Cyrl-RS" sz="2000" b="1"/>
          </a:p>
        </p:txBody>
      </p:sp>
    </p:spTree>
    <p:extLst>
      <p:ext uri="{BB962C8B-B14F-4D97-AF65-F5344CB8AC3E}">
        <p14:creationId xmlns:p14="http://schemas.microsoft.com/office/powerpoint/2010/main" xmlns="" val="17902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Deca u digitalnom svetu...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Koriste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Arial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pametne telefone</a:t>
            </a:r>
            <a:r>
              <a:rPr lang="sr-Latn-CS" sz="2200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nose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pametne satove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igraju se i razgovaraju sa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pametnim igračkama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okruženi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pametnim frižiderima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Arial" charset="0"/>
                <a:ea typeface="Verdana" pitchFamily="34" charset="0"/>
                <a:cs typeface="Verdana" pitchFamily="34" charset="0"/>
              </a:rPr>
              <a:t> i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pametnim veš-mašinama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žive u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pametnim kućama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pametnim gradovima</a:t>
            </a:r>
            <a:r>
              <a:rPr lang="sr-Latn-CS" sz="2200" b="1" dirty="0" smtClean="0"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Brzo i lako (samostalno) ovladavaju 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korišćenjem pametnih uređaja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ali...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još lakše mogu biti prevareni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internetu!?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Da li onda 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  <a:sym typeface="Wingdings" pitchFamily="2" charset="2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pametni uređaji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  <a:sym typeface="Wingdings" pitchFamily="2" charset="2"/>
              </a:rPr>
              <a:t>”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  <a:sym typeface="Wingdings" pitchFamily="2" charset="2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opamećuju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  <a:sym typeface="Wingdings" pitchFamily="2" charset="2"/>
              </a:rPr>
              <a:t>”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ili 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  <a:sym typeface="Wingdings" pitchFamily="2" charset="2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zaglupljuju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  <a:sym typeface="Wingdings" pitchFamily="2" charset="2"/>
              </a:rPr>
              <a:t>”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decu?!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Pitanje je mnogo složenije nego što zvuči!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C1D1B-3CC1-4CA6-A5EE-FE86BF44F5D3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2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Odrasli u digitalnom dobu</a:t>
            </a:r>
            <a:endParaRPr lang="sr-Latn-CS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6764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57418-8587-4873-96E0-D75704A8538F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3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1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762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Kako </a:t>
            </a:r>
            <a:r>
              <a:rPr lang="en-U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nejonizujuće EM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zračenje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digitalnih uređaja utiče na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dečji razvoj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95D62-48D1-4B4B-A2C2-5326C9AC4B58}" type="slidenum">
              <a:rPr lang="x-none"/>
              <a:pPr>
                <a:defRPr/>
              </a:pPr>
              <a:t>12</a:t>
            </a:fld>
            <a:endParaRPr lang="x-none"/>
          </a:p>
        </p:txBody>
      </p:sp>
      <p:sp>
        <p:nvSpPr>
          <p:cNvPr id="11270" name="AutoShape 7" descr="https://www.magicnobilje.com/images_news/t_5f0f52c0bdb94435e26c6b504e7513ea_247787_magicnobilje_v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1271" name="AutoShape 9" descr="https://www.magicnobilje.com/images_news/t_5f0f52c0bdb94435e26c6b504e7513ea_247787_magicnobilje_v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1272" name="AutoShape 11" descr="https://www.magicnobilje.com/images_news/t_5f0f52c0bdb94435e26c6b504e7513ea_247787_magicnobilje_v.png"/>
          <p:cNvSpPr>
            <a:spLocks noChangeAspect="1" noChangeArrowheads="1"/>
          </p:cNvSpPr>
          <p:nvPr/>
        </p:nvSpPr>
        <p:spPr bwMode="auto">
          <a:xfrm>
            <a:off x="144463" y="-1485900"/>
            <a:ext cx="3857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11273" name="Picture 15" descr="Image result for zra&amp;ccaron;enje mobilnih telefona deca"/>
          <p:cNvPicPr>
            <a:picLocks noChangeAspect="1" noChangeArrowheads="1"/>
          </p:cNvPicPr>
          <p:nvPr/>
        </p:nvPicPr>
        <p:blipFill>
          <a:blip r:embed="rId2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19050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5" descr="Image result for zra&amp;ccaron;enje mobilnih telefona deca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200" y="2901950"/>
            <a:ext cx="16002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5" descr="Image result for zra&amp;ccaron;enje mobilnih telefona deca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2200" y="3241675"/>
            <a:ext cx="13716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1295400" y="2514600"/>
            <a:ext cx="20574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solidFill>
                  <a:schemeClr val="bg1"/>
                </a:solidFill>
                <a:latin typeface="Verdana" pitchFamily="34" charset="0"/>
              </a:rPr>
              <a:t>Odrasla osoba</a:t>
            </a:r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3581400" y="2514600"/>
            <a:ext cx="20574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solidFill>
                  <a:schemeClr val="bg1"/>
                </a:solidFill>
                <a:latin typeface="Verdana" pitchFamily="34" charset="0"/>
              </a:rPr>
              <a:t>Dete od 10 g.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5791200" y="2514600"/>
            <a:ext cx="20574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solidFill>
                  <a:schemeClr val="bg1"/>
                </a:solidFill>
                <a:latin typeface="Verdana" pitchFamily="34" charset="0"/>
              </a:rPr>
              <a:t>Dete od 5 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5638800"/>
            <a:ext cx="1676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mm</a:t>
            </a:r>
          </a:p>
          <a:p>
            <a:pPr algn="ctr"/>
            <a:r>
              <a:rPr lang="sr-Latn-C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2,93 W/kg</a:t>
            </a:r>
            <a:endParaRPr lang="sr-Latn-C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638800"/>
            <a:ext cx="1600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mm</a:t>
            </a:r>
          </a:p>
          <a:p>
            <a:pPr algn="ctr"/>
            <a:r>
              <a:rPr lang="sr-Latn-C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3,21 W/kg</a:t>
            </a:r>
            <a:endParaRPr lang="sr-Latn-C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638800"/>
            <a:ext cx="1600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0,5 mm</a:t>
            </a:r>
          </a:p>
          <a:p>
            <a:pPr algn="ctr"/>
            <a:r>
              <a:rPr lang="sr-Latn-C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4,49 W/kg</a:t>
            </a:r>
            <a:endParaRPr lang="sr-Latn-C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3429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Gandi, 1996.</a:t>
            </a:r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2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oliko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vremena ispred ekrana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 previse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za dete?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BEDA-C910-425A-966C-272D25F82E8B}" type="slidenum">
              <a:rPr lang="x-none"/>
              <a:pPr>
                <a:defRPr/>
              </a:pPr>
              <a:t>13</a:t>
            </a:fld>
            <a:endParaRPr lang="x-none"/>
          </a:p>
        </p:txBody>
      </p:sp>
      <p:sp>
        <p:nvSpPr>
          <p:cNvPr id="12295" name="AutoShape 7" descr="https://momlovesbest.com/wp-content/uploads/2018/06/Screen-time-for-Kids-Infograph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2297" name="AutoShape 9" descr="https://momlovesbest.com/wp-content/uploads/2018/06/Screen-time-for-Kids-Infograph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562600" cy="351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4000" b="1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Vreme ispred ekrana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sr-Cyrl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ebata o vremenu ispred ekrana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(engl. screen time): 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da li vreme ispred ekrana (digitalnih uređaja) utiče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dobro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 ili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loše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 na dečji razvoj?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Trenutno, jedna od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najaktuelnijih i najintrigantnijih debata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među psiholozima, pedijatrima, roditeljima…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Debata koja se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rasplamsava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Moralna panika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Nije prvi put da tehnološki razvoj bude krivac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pojava telefona (kraj 19. veka), pojava televizije (sredina 20. veka) (I Platon je strahovao da će pisana reč urušiti čovekovo pamćenje!)</a:t>
            </a:r>
          </a:p>
          <a:p>
            <a:pPr>
              <a:buFont typeface="Wingdings" panose="05000000000000000000" pitchFamily="2" charset="2"/>
              <a:buChar char="§"/>
            </a:pPr>
            <a:endParaRPr lang="sr-Cyrl-R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511E-9242-44B7-8CEA-8DDC46A37E4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15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Američka akademija pedijatara (AAP) (1)</a:t>
            </a:r>
            <a:endParaRPr lang="x-none" sz="4000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sr-Latn-CS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7663" indent="-347663">
              <a:buFont typeface="Courier New" pitchFamily="49" charset="0"/>
              <a:buChar char="o"/>
            </a:pP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sr-Latn-C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999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prvi dokument sa preporukama o vremenu ispred </a:t>
            </a:r>
            <a:r>
              <a:rPr lang="sr-Latn-CS" sz="2200" smtClean="0">
                <a:latin typeface="Verdana" panose="020B0604030504040204" pitchFamily="34" charset="0"/>
                <a:ea typeface="Verdana" panose="020B0604030504040204" pitchFamily="34" charset="0"/>
              </a:rPr>
              <a:t>ekrana </a:t>
            </a:r>
            <a:endParaRPr lang="en-US" sz="220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7663" indent="-347663">
              <a:buFont typeface="Courier New" pitchFamily="49" charset="0"/>
              <a:buChar char="o"/>
            </a:pPr>
            <a:r>
              <a:rPr lang="sr-Latn-C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2011. </a:t>
            </a:r>
            <a:r>
              <a:rPr lang="sr-Latn-CS" sz="2200" smtClean="0">
                <a:latin typeface="Verdana" panose="020B0604030504040204" pitchFamily="34" charset="0"/>
                <a:ea typeface="Verdana" panose="020B0604030504040204" pitchFamily="34" charset="0"/>
              </a:rPr>
              <a:t>reizdanje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r-Latn-CS" sz="2200" smtClean="0">
                <a:latin typeface="Verdana" panose="020B0604030504040204" pitchFamily="34" charset="0"/>
                <a:ea typeface="Verdana" panose="020B0604030504040204" pitchFamily="34" charset="0"/>
              </a:rPr>
              <a:t>gotovo nepromenjeno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u odnosu na prvo):</a:t>
            </a:r>
            <a:endParaRPr lang="sr-Latn-CS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7663" indent="0">
              <a:buNone/>
            </a:pP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Pravilo 2x2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”: do 2. </a:t>
            </a: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godine −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 </a:t>
            </a: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bez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ekrana, posle 2</a:t>
            </a: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. godine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 −</a:t>
            </a: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/>
              </a:rPr>
              <a:t>ne više od 2 sata dnevno ispred ekrana</a:t>
            </a:r>
          </a:p>
          <a:p>
            <a:pPr>
              <a:buFont typeface="Courier New" pitchFamily="49" charset="0"/>
              <a:buChar char="o"/>
            </a:pPr>
            <a:r>
              <a:rPr lang="sr-Latn-C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redefinisane smernice</a:t>
            </a:r>
            <a:r>
              <a:rPr lang="sr-Latn-CS" sz="220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digitalni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mediji su 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postali naša realnost 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odustajanje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</a:t>
            </a:r>
            <a:r>
              <a:rPr lang="sr-Latn-C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strogog ograničavanja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individualizovan pristup</a:t>
            </a:r>
            <a:r>
              <a:rPr lang="sr-Latn-CS" sz="220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Latn-CS" sz="2200" smtClean="0">
                <a:latin typeface="Verdana" panose="020B0604030504040204" pitchFamily="34" charset="0"/>
                <a:ea typeface="Verdana" panose="020B0604030504040204" pitchFamily="34" charset="0"/>
              </a:rPr>
              <a:t>beyond one-size-fits-all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sr-Latn-CS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sr-Latn-CS" sz="2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49C1-8CED-4DF7-ADBD-DDD684E6A7CE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276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Američka akademija pedijatara (AAP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) (2)</a:t>
            </a:r>
            <a:endParaRPr lang="x-none" sz="4000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endParaRPr lang="sr-Latn-CS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Prevremeno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korišćenje: deca </a:t>
            </a: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mlađa od 2 godine NE bi trebalo da provode vreme ispred ekrana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, izuzev učešća u razgovorima odraslih putem četa</a:t>
            </a:r>
            <a:r>
              <a: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(od 18. meseca)</a:t>
            </a:r>
            <a:endParaRPr lang="sr-Latn-CS" sz="240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Prekomerno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korišćenje: 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predškolci (2-5 godina) – do </a:t>
            </a:r>
            <a:r>
              <a:rPr lang="sr-Latn-CS" sz="2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1</a:t>
            </a: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sat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</a:t>
            </a: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dnevno kvalitetno osmišljenog vremena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, </a:t>
            </a: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uz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</a:t>
            </a:r>
            <a:r>
              <a:rPr lang="sr-Latn-CS" sz="2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obavezno prisustvo odraslih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stariji od 6 godina – 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kreirati</a:t>
            </a:r>
            <a:r>
              <a:rPr lang="sr-Latn-C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individualni plan korišćenja</a:t>
            </a:r>
            <a:r>
              <a:rPr lang="en-U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</a:t>
            </a:r>
            <a:r>
              <a:rPr lang="en-U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sym typeface="Wingdings" panose="05000000000000000000" pitchFamily="2" charset="2"/>
              </a:rPr>
              <a:t> 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vreme ispred ekrana </a:t>
            </a:r>
            <a:r>
              <a:rPr lang="sr-Latn-CS" sz="2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ne sme da zameni</a:t>
            </a:r>
            <a:r>
              <a:rPr lang="sr-Latn-CS" sz="24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</a:t>
            </a:r>
            <a:r>
              <a:rPr lang="sr-Latn-CS" sz="240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druge aktivnosti koje doprinose zdravom razvoju dece</a:t>
            </a:r>
          </a:p>
          <a:p>
            <a:pPr>
              <a:buNone/>
            </a:pPr>
            <a:endParaRPr lang="sr-Latn-CS" sz="2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49C1-8CED-4DF7-ADBD-DDD684E6A7CE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703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Australijske smernice (1)</a:t>
            </a:r>
            <a:endParaRPr lang="sr-Latn-CS" sz="4000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sr-Latn-CS" sz="24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Australian Department of Health and Ageing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(najnovije smernice):</a:t>
            </a:r>
            <a:endParaRPr lang="sr-Latn-CS" sz="2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0-2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godine 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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NE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PROVODE VREME 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ispred ekrana</a:t>
            </a:r>
          </a:p>
          <a:p>
            <a:pPr>
              <a:buFont typeface="Courier New" pitchFamily="49" charset="0"/>
              <a:buChar char="o"/>
            </a:pP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2-5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godina  manje od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1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sat dnevno </a:t>
            </a:r>
          </a:p>
          <a:p>
            <a:pPr>
              <a:buFont typeface="Courier New" pitchFamily="49" charset="0"/>
              <a:buChar char="o"/>
            </a:pP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5-17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godina  manje od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2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sata dnevno</a:t>
            </a:r>
            <a:endParaRPr lang="sr-Latn-CS" sz="2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sr-Latn-CS" sz="2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Vreme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zabavu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ne uključuje vreme na internetu potrošeno za učenje, školski rad...</a:t>
            </a:r>
          </a:p>
          <a:p>
            <a:pPr>
              <a:buNone/>
            </a:pPr>
            <a:endParaRPr lang="sr-Latn-CS" sz="2400" dirty="0" smtClean="0">
              <a:latin typeface="Cambria" pitchFamily="18" charset="0"/>
            </a:endParaRPr>
          </a:p>
          <a:p>
            <a:endParaRPr lang="sr-Latn-C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9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Kraljevski koledž za pedijatriju i zdravlje dece (RCPCH)</a:t>
            </a:r>
            <a:endParaRPr lang="sr-Latn-CS" sz="4000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400" smtClean="0">
              <a:latin typeface="Cambria" pitchFamily="18" charset="0"/>
              <a:hlinkClick r:id="rId2"/>
            </a:endParaRPr>
          </a:p>
          <a:p>
            <a:pPr>
              <a:buFont typeface="Wingdings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Evropa, UK, London</a:t>
            </a:r>
          </a:p>
          <a:p>
            <a:pPr>
              <a:buFont typeface="Wingdings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Neuverljivi i kontradiktorni rezultati</a:t>
            </a:r>
          </a:p>
          <a:p>
            <a:pPr>
              <a:buFont typeface="Wingdings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Ne može se zaključivati o uzročno-posledičnim odnosima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 striktnih smernica za vremensko ograničenje vremena ispred ekrana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Ravnoteža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između vremena ispred ekrana i vremena bez ekrana, imajući na umu uzrast deteta, prirodu deteta (temperament), sadržaj…</a:t>
            </a:r>
            <a:endParaRPr lang="sr-Latn-CS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49C1-8CED-4DF7-ADBD-DDD684E6A7CE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570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Svetska zdravstvena organizacija (WHO)</a:t>
            </a:r>
            <a:endParaRPr lang="sr-Latn-CS" sz="4000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400" b="1" smtClean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Najnovije smernice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(24. april 2019): </a:t>
            </a: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</a:rPr>
              <a:t>Physical Activity, Sedentary Behaviour and Sleep for Children Under 5 Years of 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Age</a:t>
            </a:r>
            <a:endParaRPr lang="en-US" sz="22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2200" b="1" smtClean="0">
                <a:latin typeface="Verdana" panose="020B0604030504040204" pitchFamily="34" charset="0"/>
                <a:ea typeface="Verdana" panose="020B0604030504040204" pitchFamily="34" charset="0"/>
              </a:rPr>
              <a:t> godini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života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preporučuje se korišćenje ekrana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1 − 2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godine: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preporučuje se, za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starije od 2</a:t>
            </a:r>
            <a:r>
              <a:rPr lang="en-US" sz="22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godine: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duže od sat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vremena dnevno </a:t>
            </a: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sedentarnog vremena ispred ekrana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(što manje, to bolje)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3 − 4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godine: </a:t>
            </a: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duže od 1 sat </a:t>
            </a: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(što manje, to bolje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2200" b="1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49C1-8CED-4DF7-ADBD-DDD684E6A7CE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19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Kakav je vaš stav prema korišćenju...?!</a:t>
            </a:r>
            <a:endParaRPr lang="sr-Latn-CS" sz="4000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382000" cy="3230563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Ljuti protivnici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”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</a:t>
            </a:r>
            <a:endParaRPr lang="sr-Latn-CS" sz="2400" b="1" dirty="0" smtClean="0">
              <a:ln w="3175"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Protivnici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”</a:t>
            </a:r>
            <a:endParaRPr lang="sr-Latn-CS" sz="2400" b="1" dirty="0" smtClean="0">
              <a:ln w="3175"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Neodlučni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”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</a:t>
            </a:r>
            <a:endParaRPr lang="sr-Latn-CS" sz="2400" b="1" dirty="0" smtClean="0">
              <a:ln w="3175"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Pristalice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”</a:t>
            </a:r>
            <a:endParaRPr lang="sr-Latn-CS" sz="2400" b="1" dirty="0" smtClean="0">
              <a:ln w="3175"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400" b="1" dirty="0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Vatrene pristalice</a:t>
            </a:r>
            <a:r>
              <a:rPr lang="sr-Latn-CS" sz="2400" b="1" smtClean="0">
                <a:ln w="3175">
                  <a:solidFill>
                    <a:sysClr val="windowText" lastClr="000000"/>
                  </a:solidFill>
                </a:ln>
                <a:latin typeface="Arial"/>
                <a:ea typeface="Verdana" pitchFamily="34" charset="0"/>
                <a:cs typeface="Arial"/>
              </a:rPr>
              <a:t>”</a:t>
            </a:r>
            <a:r>
              <a:rPr lang="sr-Latn-CS" sz="2400" b="1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r-Latn-CS" sz="2400" b="1" smtClean="0">
                <a:ln w="3175"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</a:t>
            </a:r>
            <a:endParaRPr lang="en-US" sz="24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b="1" dirty="0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sz="1800" b="1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sz="1400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40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</a:t>
            </a:r>
            <a:r>
              <a:rPr lang="en-US" sz="140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://www.mentimeter.com/s/e16b8813440595547f93cc783dea4d67/4c097f8294bd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b="1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sr-Latn-CS" sz="2800" b="1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CS" sz="280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Latn-C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2FFE3-2A72-4B2D-8BA8-253FAD882FFA}" type="slidenum">
              <a:rPr lang="x-none"/>
              <a:pPr>
                <a:defRPr/>
              </a:pPr>
              <a:t>2</a:t>
            </a:fld>
            <a:endParaRPr lang="x-none"/>
          </a:p>
        </p:txBody>
      </p:sp>
      <p:sp>
        <p:nvSpPr>
          <p:cNvPr id="4" name="TextBox 3"/>
          <p:cNvSpPr txBox="1"/>
          <p:nvPr/>
        </p:nvSpPr>
        <p:spPr>
          <a:xfrm>
            <a:off x="762000" y="5215071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www.menti.com</a:t>
            </a:r>
            <a:r>
              <a:rPr lang="en-US" sz="2800" b="1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19 02 78</a:t>
            </a:r>
            <a:endParaRPr lang="sr-Cyrl-R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Naučna zasnovanost preporuka</a:t>
            </a:r>
            <a:endParaRPr lang="sr-Latn-CS" sz="4000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Kvalitet empirijskih nalaza?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Vrsta medija 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(klasičan televizor vs. multifunkcionalni digitalni uređaji)</a:t>
            </a:r>
          </a:p>
          <a:p>
            <a:pPr>
              <a:buFont typeface="Wingdings" pitchFamily="2" charset="2"/>
              <a:buChar char="§"/>
            </a:pPr>
            <a:r>
              <a:rPr lang="en-US" sz="22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Kvalitet vremena </a:t>
            </a: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ispred ekrana: pasivno vs. (inter)aktivno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Dugoročne posledice teško meriti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Eksperimentalna istraživanja iz etičkih razloga teško realizovati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 (jedno dete sedi 2 sata ispred ekrana, drugo je napolju…)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Korelaciona istraživanja ne daju odgovor na pitanje efekata</a:t>
            </a:r>
            <a:r>
              <a:rPr lang="en-US" sz="220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Interpretiranje nalaza (korelacija?)</a:t>
            </a:r>
          </a:p>
          <a:p>
            <a:pPr>
              <a:buFont typeface="Wingdings" pitchFamily="2" charset="2"/>
              <a:buChar char="§"/>
            </a:pPr>
            <a:endParaRPr lang="sr-Latn-CS" sz="20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49C1-8CED-4DF7-ADBD-DDD684E6A7CE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912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Kada je mnogo?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sr-Latn-CS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Onlajn aktivnosti utiču na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opšte zdravlje i blagostanje deteta</a:t>
            </a:r>
          </a:p>
          <a:p>
            <a:pPr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Dete je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opsednuto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određenim sajtovima ili igricama</a:t>
            </a:r>
          </a:p>
          <a:p>
            <a:pPr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Dete se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ljuti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kada od njega tražite da prekine aktivnost,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odlaže prekid aktivnosti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</a:p>
          <a:p>
            <a:pPr>
              <a:buFont typeface="Wingdings" pitchFamily="2" charset="2"/>
              <a:buChar char="§"/>
            </a:pP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Uznemireno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je i razdražljivo kada nije ispred ekrana</a:t>
            </a:r>
          </a:p>
          <a:p>
            <a:pPr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Ispoljava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negativne promene u ponašanju</a:t>
            </a:r>
          </a:p>
          <a:p>
            <a:pPr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Pokazuje smanjeno interesovanje za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društvene aktivnosti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(drugari, sport)</a:t>
            </a:r>
          </a:p>
          <a:p>
            <a:pPr>
              <a:spcAft>
                <a:spcPts val="600"/>
              </a:spcAft>
            </a:pPr>
            <a:endParaRPr lang="sr-Latn-CS" sz="2400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endParaRPr lang="sr-Latn-C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8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Kada je mnogo?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sr-Latn-CS" sz="2400" b="1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Dete provodi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sve više vremena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na internetu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Umor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Slabije školsko postignuće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(deca školskog uzrasta)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Dete 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izolovano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ili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povučeno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Ne brine o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ličnoj higijeni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Ima</a:t>
            </a:r>
            <a:r>
              <a:rPr lang="sr-Latn-C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glavobolje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poremećaj sna</a:t>
            </a:r>
            <a:r>
              <a:rPr lang="sr-Latn-CS" sz="2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Latn-CS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probleme sa vidom</a:t>
            </a:r>
          </a:p>
          <a:p>
            <a:pPr>
              <a:spcAft>
                <a:spcPts val="600"/>
              </a:spcAft>
            </a:pPr>
            <a:endParaRPr lang="sr-Latn-CS" sz="2400" dirty="0" smtClean="0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endParaRPr lang="sr-Latn-C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2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3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en-U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 uzrastu 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kupiti detetu mobilni telefon?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BEDA-C910-425A-966C-272D25F82E8B}" type="slidenum">
              <a:rPr lang="x-none"/>
              <a:pPr>
                <a:defRPr/>
              </a:pPr>
              <a:t>23</a:t>
            </a:fld>
            <a:endParaRPr lang="x-none"/>
          </a:p>
        </p:txBody>
      </p:sp>
      <p:sp>
        <p:nvSpPr>
          <p:cNvPr id="12295" name="AutoShape 7" descr="https://momlovesbest.com/wp-content/uploads/2018/06/Screen-time-for-Kids-Infograph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2297" name="AutoShape 9" descr="https://momlovesbest.com/wp-content/uploads/2018/06/Screen-time-for-Kids-Infograph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41" y="2209800"/>
            <a:ext cx="60388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4</a:t>
            </a:r>
            <a:endParaRPr lang="sr-Latn-CS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BFC-DBDE-4877-AE9F-0DB37A4B65D5}" type="slidenum">
              <a:rPr lang="x-none"/>
              <a:pPr>
                <a:defRPr/>
              </a:pPr>
              <a:t>24</a:t>
            </a:fld>
            <a:endParaRPr lang="x-none"/>
          </a:p>
        </p:txBody>
      </p:sp>
      <p:sp>
        <p:nvSpPr>
          <p:cNvPr id="27653" name="AutoShape 2" descr="Image result for Hello Barbie"/>
          <p:cNvSpPr>
            <a:spLocks noChangeAspect="1" noChangeArrowheads="1"/>
          </p:cNvSpPr>
          <p:nvPr/>
        </p:nvSpPr>
        <p:spPr bwMode="auto">
          <a:xfrm>
            <a:off x="155575" y="-1676400"/>
            <a:ext cx="58864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7655" name="AutoShape 6" descr="Hello Barbie spies on kids: talks, records, sends conversations to company’s server"/>
          <p:cNvSpPr>
            <a:spLocks noChangeAspect="1" noChangeArrowheads="1"/>
          </p:cNvSpPr>
          <p:nvPr/>
        </p:nvSpPr>
        <p:spPr bwMode="auto">
          <a:xfrm>
            <a:off x="155575" y="-1736725"/>
            <a:ext cx="609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pic>
        <p:nvPicPr>
          <p:cNvPr id="27657" name="Picture 10" descr="http://www.commercialfreechildhood.org/sites/default/files/HB2_0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412038" cy="36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02709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>
                <a:latin typeface="Verdana" pitchFamily="34" charset="0"/>
                <a:ea typeface="Verdana" pitchFamily="34" charset="0"/>
                <a:cs typeface="Verdana" pitchFamily="34" charset="0"/>
              </a:rPr>
              <a:t>Da li je pametna Barbi bezbedna Barbi?</a:t>
            </a:r>
            <a:endParaRPr lang="sr-Cyrl-RS" sz="2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Verdana" panose="020B0604030504040204" pitchFamily="34" charset="0"/>
                <a:ea typeface="Verdana" panose="020B0604030504040204" pitchFamily="34" charset="0"/>
              </a:rPr>
              <a:t>Izazov 5</a:t>
            </a:r>
            <a:endParaRPr lang="sr-Cyrl-RS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511E-9242-44B7-8CEA-8DDC46A37E44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3" name="Left Arrow 12"/>
          <p:cNvSpPr/>
          <p:nvPr/>
        </p:nvSpPr>
        <p:spPr>
          <a:xfrm>
            <a:off x="6410325" y="5105400"/>
            <a:ext cx="1514475" cy="6096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PEGI 18</a:t>
            </a:r>
            <a:endParaRPr lang="sr-Cyrl-RS" sz="1200" b="1">
              <a:solidFill>
                <a:schemeClr val="bg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057525" y="5181600"/>
            <a:ext cx="1514475" cy="609600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PEGI 16 i 18</a:t>
            </a:r>
            <a:endParaRPr lang="sr-Cyrl-RS" sz="1200" b="1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057525" y="2286000"/>
            <a:ext cx="1514475" cy="609600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PEGI 7 i 12</a:t>
            </a:r>
            <a:endParaRPr lang="sr-Cyrl-RS" sz="1200" b="1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406105" y="2256235"/>
            <a:ext cx="1554480" cy="6096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PEGI 7, 12, 16, 18</a:t>
            </a:r>
            <a:endParaRPr lang="sr-Cyrl-RS" sz="1200" b="1">
              <a:solidFill>
                <a:schemeClr val="bg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447932" y="3680619"/>
            <a:ext cx="1514475" cy="609600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PEGI 12, 16 i 18</a:t>
            </a:r>
            <a:endParaRPr lang="sr-Cyrl-RS" sz="1200" b="1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21020" y="3322638"/>
            <a:ext cx="1283626" cy="13255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09246" y="1905000"/>
            <a:ext cx="12954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53000" y="4724400"/>
            <a:ext cx="129540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09246" y="4724400"/>
            <a:ext cx="12954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4585" y="3322638"/>
            <a:ext cx="1399815" cy="13444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53000" y="1882379"/>
            <a:ext cx="1371600" cy="13573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62684" y="3370997"/>
            <a:ext cx="1361916" cy="12839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133600" y="6314519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10"/>
              </a:rPr>
              <a:t>http://netpatrola.rs/prijavite-sadrzaj/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3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4" grpId="0" build="p" animBg="1"/>
      <p:bldP spid="15" grpId="0" build="p" animBg="1"/>
      <p:bldP spid="16" grpId="0" build="p" animBg="1"/>
      <p:bldP spid="18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6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uzrastu je potrebna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saglasnost roditelja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???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BEDA-C910-425A-966C-272D25F82E8B}" type="slidenum">
              <a:rPr lang="x-none"/>
              <a:pPr>
                <a:defRPr/>
              </a:pPr>
              <a:t>26</a:t>
            </a:fld>
            <a:endParaRPr lang="x-none"/>
          </a:p>
        </p:txBody>
      </p:sp>
      <p:sp>
        <p:nvSpPr>
          <p:cNvPr id="12295" name="AutoShape 7" descr="https://momlovesbest.com/wp-content/uploads/2018/06/Screen-time-for-Kids-Infograph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2297" name="AutoShape 9" descr="https://momlovesbest.com/wp-content/uploads/2018/06/Screen-time-for-Kids-Infograph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000" y="2206872"/>
            <a:ext cx="5562600" cy="4118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638800" y="5257800"/>
            <a:ext cx="4572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4" name="TextBox 3"/>
          <p:cNvSpPr txBox="1"/>
          <p:nvPr/>
        </p:nvSpPr>
        <p:spPr>
          <a:xfrm>
            <a:off x="7696200" y="3733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GDPR</a:t>
            </a:r>
            <a:endParaRPr lang="sr-Cyrl-R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7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Čemu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služi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tehnologija? </a:t>
            </a:r>
            <a:r>
              <a:rPr lang="sr-Latn-CS" sz="22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baby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sitting</a:t>
            </a:r>
            <a:r>
              <a:rPr lang="sr-Latn-CS" sz="22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22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</a:rPr>
              <a:t>???</a:t>
            </a:r>
            <a:endParaRPr lang="sr-Latn-CS" sz="2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B6EA6-938E-4BF7-A0D6-121792FC0B13}" type="slidenum">
              <a:rPr lang="x-none"/>
              <a:pPr>
                <a:defRPr/>
              </a:pPr>
              <a:t>27</a:t>
            </a:fld>
            <a:endParaRPr lang="x-none"/>
          </a:p>
        </p:txBody>
      </p:sp>
      <p:pic>
        <p:nvPicPr>
          <p:cNvPr id="6" name="Picture 2" descr="C:\Users\Dobrinka\Documents\ViberDownloads\0-02-04-1603a1f301993375c4e21943ec456fffe94dbcde5fc6fba3d201a0bb43b2afba_full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9436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8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Kako steći odgovarajuće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digitalne veštine 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kako bi decu naučili da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plivaju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sr-Latn-CS" sz="2200" dirty="0" smtClean="0"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digitalnom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okeanu</a:t>
            </a:r>
            <a:r>
              <a:rPr lang="sr-Latn-CS" sz="2200" smtClean="0">
                <a:latin typeface="Arial"/>
                <a:ea typeface="Verdana" pitchFamily="34" charset="0"/>
                <a:cs typeface="Arial"/>
              </a:rPr>
              <a:t>”</a:t>
            </a:r>
            <a:r>
              <a:rPr lang="en-US" sz="2200" smtClean="0">
                <a:latin typeface="Arial"/>
                <a:ea typeface="Verdana" pitchFamily="34" charset="0"/>
                <a:cs typeface="Arial"/>
              </a:rPr>
              <a:t>?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B6EA6-938E-4BF7-A0D6-121792FC0B13}" type="slidenum">
              <a:rPr lang="x-none"/>
              <a:pPr>
                <a:defRPr/>
              </a:pPr>
              <a:t>28</a:t>
            </a:fld>
            <a:endParaRPr lang="x-none"/>
          </a:p>
        </p:txBody>
      </p:sp>
      <p:pic>
        <p:nvPicPr>
          <p:cNvPr id="6" name="Picture 4" descr="Image result for 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87324"/>
            <a:ext cx="5715000" cy="3537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Izazov 9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Kako odoleti tehnologiji? </a:t>
            </a:r>
            <a:r>
              <a:rPr lang="sr-Latn-CS" sz="22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</a:rPr>
              <a:t>„</a:t>
            </a:r>
            <a:r>
              <a:rPr lang="en-U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igitalni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urođenici</a:t>
            </a:r>
            <a:r>
              <a:rPr lang="sr-Latn-CS" sz="2200" b="1" dirty="0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pa čak i zavisnici od interneta (protest u Hamburgu)</a:t>
            </a:r>
          </a:p>
          <a:p>
            <a:pPr eaLnBrk="1" hangingPunct="1"/>
            <a:endParaRPr lang="sr-Latn-C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B6EA6-938E-4BF7-A0D6-121792FC0B13}" type="slidenum">
              <a:rPr lang="x-none"/>
              <a:pPr>
                <a:defRPr/>
              </a:pPr>
              <a:t>29</a:t>
            </a:fld>
            <a:endParaRPr lang="x-none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429000" cy="344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2669722"/>
            <a:ext cx="3429000" cy="336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635635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UK: 46%, Japan: 38%, US: 27%</a:t>
            </a:r>
            <a:endParaRPr lang="sr-Cyrl-RS"/>
          </a:p>
        </p:txBody>
      </p:sp>
      <p:sp>
        <p:nvSpPr>
          <p:cNvPr id="8" name="TextBox 7"/>
          <p:cNvSpPr txBox="1"/>
          <p:nvPr/>
        </p:nvSpPr>
        <p:spPr>
          <a:xfrm>
            <a:off x="4724400" y="63085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UK: 57%, Japan: 36%, US: 48%</a:t>
            </a:r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Evolucija </a:t>
            </a: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ILI...</a:t>
            </a: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pic>
        <p:nvPicPr>
          <p:cNvPr id="1026" name="Picture 2" descr="C:\Users\Dobrinka\Desktop\Picture druga.pn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35" t="21111" r="7262" b="11111"/>
          <a:stretch>
            <a:fillRect/>
          </a:stretch>
        </p:blipFill>
        <p:spPr bwMode="auto">
          <a:xfrm>
            <a:off x="1219200" y="2286000"/>
            <a:ext cx="990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obrinka\Desktop\Picture treca.pn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168" t="18889" r="1807" b="11111"/>
          <a:stretch>
            <a:fillRect/>
          </a:stretch>
        </p:blipFill>
        <p:spPr bwMode="auto">
          <a:xfrm>
            <a:off x="2209800" y="2133600"/>
            <a:ext cx="11906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Dobrinka\Desktop\Picture CETVRTA.png"/>
          <p:cNvPicPr>
            <a:picLocks noChangeAspect="1" noChangeArrowheads="1"/>
          </p:cNvPicPr>
          <p:nvPr/>
        </p:nvPicPr>
        <p:blipFill>
          <a:blip r:embed="rId5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55" t="5556" r="14470" b="11111"/>
          <a:stretch>
            <a:fillRect/>
          </a:stretch>
        </p:blipFill>
        <p:spPr bwMode="auto">
          <a:xfrm>
            <a:off x="3429000" y="1676400"/>
            <a:ext cx="144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Dobrinka\Desktop\Picture PETA.png"/>
          <p:cNvPicPr>
            <a:picLocks noChangeAspect="1" noChangeArrowheads="1"/>
          </p:cNvPicPr>
          <p:nvPr/>
        </p:nvPicPr>
        <p:blipFill>
          <a:blip r:embed="rId6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390" t="12222" r="7648" b="11111"/>
          <a:stretch>
            <a:fillRect/>
          </a:stretch>
        </p:blipFill>
        <p:spPr bwMode="auto">
          <a:xfrm>
            <a:off x="4800600" y="2133600"/>
            <a:ext cx="137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Dobrinka\Desktop\Picture1SEST.png"/>
          <p:cNvPicPr>
            <a:picLocks noChangeAspect="1" noChangeArrowheads="1"/>
          </p:cNvPicPr>
          <p:nvPr/>
        </p:nvPicPr>
        <p:blipFill>
          <a:blip r:embed="rId7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463" t="20000" r="5463" b="11111"/>
          <a:stretch>
            <a:fillRect/>
          </a:stretch>
        </p:blipFill>
        <p:spPr bwMode="auto">
          <a:xfrm>
            <a:off x="6019800" y="2514600"/>
            <a:ext cx="11430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obrinka\Desktop\Picture1 poslednja.png"/>
          <p:cNvPicPr>
            <a:picLocks noChangeAspect="1" noChangeArrowheads="1"/>
          </p:cNvPicPr>
          <p:nvPr/>
        </p:nvPicPr>
        <p:blipFill>
          <a:blip r:embed="rId8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87"/>
          <a:stretch>
            <a:fillRect/>
          </a:stretch>
        </p:blipFill>
        <p:spPr bwMode="auto">
          <a:xfrm>
            <a:off x="7162800" y="3200400"/>
            <a:ext cx="1981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obrinka\Desktop\Picture0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0" y="3733800"/>
            <a:ext cx="120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5BF0-6854-4F9A-993A-48CC5DFFBA3A}" type="slidenum">
              <a:rPr lang="x-none"/>
              <a:pPr>
                <a:defRPr/>
              </a:pPr>
              <a:t>3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Mogućnosti u digitalnom svetu (1)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Digitalna tehnologija predstavlja 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najmoćnije (kognitivno) oruđe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istoriji ljudske civilizacije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Oruđe za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učenje i sticanje različitih veština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(pismenosti, kritičko mišljenje, algoritamsko mišljenje, rešavanje problema, socijalne veštine, veštine timskog rada...)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84BF2-ED89-436C-8E55-6532A2F5D048}" type="slidenum">
              <a:rPr lang="x-none"/>
              <a:pPr>
                <a:defRPr/>
              </a:pPr>
              <a:t>30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Kako deca uče?</a:t>
            </a:r>
            <a:endParaRPr lang="sr-Latn-CS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Mobile Devices, Website, Mockup, Web, Web Desig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Dobrinka\Desktop\Presipanje.png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0338" y="1676400"/>
            <a:ext cx="25320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obrinka\Desktop\Presipanje.png"/>
          <p:cNvPicPr>
            <a:picLocks noChangeAspect="1" noChangeArrowheads="1"/>
          </p:cNvPicPr>
          <p:nvPr/>
        </p:nvPicPr>
        <p:blipFill>
          <a:blip r:embed="rId4" cstate="screen">
            <a:lum bright="10000" contrast="20000"/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1676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752600" y="44196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solidFill>
                  <a:schemeClr val="bg1"/>
                </a:solidFill>
                <a:latin typeface="Verdana" pitchFamily="34" charset="0"/>
              </a:rPr>
              <a:t>DETE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953000" y="44196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solidFill>
                  <a:schemeClr val="bg1"/>
                </a:solidFill>
                <a:latin typeface="Verdana" pitchFamily="34" charset="0"/>
              </a:rPr>
              <a:t>DETE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371600"/>
            <a:ext cx="7391400" cy="48006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14400" y="1371600"/>
            <a:ext cx="7239000" cy="4876800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494B-36D2-47C1-A32A-C468CCD215D3}" type="slidenum">
              <a:rPr lang="x-none"/>
              <a:pPr>
                <a:defRPr/>
              </a:pPr>
              <a:t>31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Digitalna tehnologija </a:t>
            </a: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 </a:t>
            </a: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oruđe za učenje?</a:t>
            </a:r>
            <a:endParaRPr lang="sr-Latn-CS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endParaRPr lang="sr-Latn-C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Učenje         </a:t>
            </a:r>
            <a:r>
              <a:rPr lang="sr-Latn-CS" sz="2200" b="1" dirty="0" smtClean="0">
                <a:solidFill>
                  <a:srgbClr val="C00000"/>
                </a:solidFill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presipanje</a:t>
            </a:r>
            <a:r>
              <a:rPr lang="sr-Latn-CS" sz="2200" b="1" dirty="0" smtClean="0">
                <a:solidFill>
                  <a:srgbClr val="C00000"/>
                </a:solidFill>
                <a:latin typeface="Arial"/>
                <a:ea typeface="Verdana" pitchFamily="34" charset="0"/>
                <a:cs typeface="Arial"/>
              </a:rPr>
              <a:t>”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r-Latn-CS" sz="2200" b="1" dirty="0" smtClean="0">
                <a:solidFill>
                  <a:srgbClr val="C00000"/>
                </a:solidFill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prenošenje</a:t>
            </a:r>
            <a:r>
              <a:rPr lang="sr-Latn-CS" sz="2200" b="1" dirty="0" smtClean="0">
                <a:solidFill>
                  <a:srgbClr val="C00000"/>
                </a:solidFill>
                <a:latin typeface="Arial"/>
                <a:ea typeface="Verdana" pitchFamily="34" charset="0"/>
                <a:cs typeface="Arial"/>
              </a:rPr>
              <a:t>”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znanja</a:t>
            </a:r>
            <a:endParaRPr lang="sr-Latn-CS" sz="2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Digitalna tehnologija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sr-Latn-CS" sz="2200" b="1" dirty="0" smtClean="0">
                <a:solidFill>
                  <a:srgbClr val="C00000"/>
                </a:solidFill>
                <a:latin typeface="Arial"/>
                <a:ea typeface="Verdana" pitchFamily="34" charset="0"/>
                <a:cs typeface="Arial"/>
              </a:rPr>
              <a:t>„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čarobni štapić</a:t>
            </a:r>
            <a:r>
              <a:rPr lang="sr-Latn-CS" sz="2200" b="1" dirty="0" smtClean="0">
                <a:solidFill>
                  <a:srgbClr val="C00000"/>
                </a:solidFill>
                <a:latin typeface="Arial"/>
                <a:ea typeface="Verdana" pitchFamily="34" charset="0"/>
                <a:cs typeface="Arial"/>
              </a:rPr>
              <a:t>”</a:t>
            </a:r>
            <a:endParaRPr lang="sr-Latn-CS" sz="2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57250" lvl="1" indent="-45720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sr-Latn-C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Oruđe za učenje, ALI samo...</a:t>
            </a:r>
          </a:p>
          <a:p>
            <a:pPr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mentalno aktivno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prilikom korišćenja </a:t>
            </a:r>
          </a:p>
          <a:p>
            <a:pPr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Usmereno na zadatak 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nema distraktora</a:t>
            </a:r>
          </a:p>
          <a:p>
            <a:pPr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Sadržaj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smislen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za dete</a:t>
            </a:r>
          </a:p>
          <a:p>
            <a:pPr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Podstiče se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socijalna interakcija*</a:t>
            </a:r>
          </a:p>
          <a:p>
            <a:pPr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Istraživanje vođeno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 strane odrasle osobe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(ZNR)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  <a:p>
            <a:pPr eaLnBrk="1" hangingPunct="1"/>
            <a:endParaRPr lang="sr-Latn-CS" dirty="0" smtClean="0"/>
          </a:p>
        </p:txBody>
      </p:sp>
      <p:sp>
        <p:nvSpPr>
          <p:cNvPr id="5" name="Not Equal 4"/>
          <p:cNvSpPr/>
          <p:nvPr/>
        </p:nvSpPr>
        <p:spPr>
          <a:xfrm>
            <a:off x="2133600" y="2286000"/>
            <a:ext cx="609600" cy="381000"/>
          </a:xfrm>
          <a:prstGeom prst="mathNot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6" name="Not Equal 5"/>
          <p:cNvSpPr/>
          <p:nvPr/>
        </p:nvSpPr>
        <p:spPr>
          <a:xfrm>
            <a:off x="4267200" y="2819400"/>
            <a:ext cx="609600" cy="381000"/>
          </a:xfrm>
          <a:prstGeom prst="mathNot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68ADD-C035-4F0D-B2AC-008AF446A18F}" type="slidenum">
              <a:rPr lang="x-none"/>
              <a:pPr>
                <a:defRPr/>
              </a:pPr>
              <a:t>32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Mogućnosti u digitalnom svetu (2)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2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Pristup brojnim digitalnim alatima za učenje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 kojoj je potrebna dodatna podrška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ali 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nadarene dece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2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Besplatan pristup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kvalitetnim obrazovnim resursima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(npr. digitalne biblioteke za decu)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2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Posete virtuelnim muzejima, bibliotekama...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2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Pronalaženje informacija, ali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informacije... znanje </a:t>
            </a: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2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Kreiranje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razmena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različitih sadržaja u digitalnom formatu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2"/>
            </a:pP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B37C1-CCA0-4090-A7CF-6A73A0C5F8E2}" type="slidenum">
              <a:rPr lang="x-none"/>
              <a:pPr>
                <a:defRPr/>
              </a:pPr>
              <a:t>33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Mogućnosti u digitalnom svetu (3)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7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Komunikacija, druženje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saradnja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 vršnjacima i odraslima iz čitavog sveta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7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Zabava i igra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(socijalni roboti, pametne igračke, edukativne video-igre)</a:t>
            </a:r>
            <a:endParaRPr lang="sr-Latn-CS" sz="2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7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Razvijanje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ličnih interesovanja, hobija, talenata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rad na sebi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7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Društveni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angažman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aktivizam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(peticije)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7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Kupovina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putem interneta uz pomoć odraslih...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 startAt="7"/>
            </a:pPr>
            <a:endParaRPr lang="sr-Latn-C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FA7B4-3972-471E-9533-193080C48579}" type="slidenum">
              <a:rPr lang="x-none"/>
              <a:pPr>
                <a:defRPr/>
              </a:pPr>
              <a:t>34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C:\Users\Dobrinka\Desktop\Picture druga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35" t="21111" r="7262" b="11111"/>
          <a:stretch>
            <a:fillRect/>
          </a:stretch>
        </p:blipFill>
        <p:spPr bwMode="auto">
          <a:xfrm>
            <a:off x="1219200" y="2286000"/>
            <a:ext cx="990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Users\Dobrinka\Desktop\Picture treca.pn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168" t="18889" r="1807" b="11111"/>
          <a:stretch>
            <a:fillRect/>
          </a:stretch>
        </p:blipFill>
        <p:spPr bwMode="auto">
          <a:xfrm>
            <a:off x="2209800" y="2133600"/>
            <a:ext cx="11906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Dobrinka\Desktop\Picture CETVRTA.png"/>
          <p:cNvPicPr>
            <a:picLocks noChangeAspect="1" noChangeArrowheads="1"/>
          </p:cNvPicPr>
          <p:nvPr/>
        </p:nvPicPr>
        <p:blipFill>
          <a:blip r:embed="rId4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55" t="5556" r="14470" b="11111"/>
          <a:stretch>
            <a:fillRect/>
          </a:stretch>
        </p:blipFill>
        <p:spPr bwMode="auto">
          <a:xfrm>
            <a:off x="3429000" y="1676400"/>
            <a:ext cx="144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Users\Dobrinka\Desktop\Picture PETA.png"/>
          <p:cNvPicPr>
            <a:picLocks noChangeAspect="1" noChangeArrowheads="1"/>
          </p:cNvPicPr>
          <p:nvPr/>
        </p:nvPicPr>
        <p:blipFill>
          <a:blip r:embed="rId5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390" t="12222" r="7648" b="11111"/>
          <a:stretch>
            <a:fillRect/>
          </a:stretch>
        </p:blipFill>
        <p:spPr bwMode="auto">
          <a:xfrm>
            <a:off x="4800600" y="2133600"/>
            <a:ext cx="137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:\Users\Dobrinka\Desktop\Picture1SEST.png"/>
          <p:cNvPicPr>
            <a:picLocks noChangeAspect="1" noChangeArrowheads="1"/>
          </p:cNvPicPr>
          <p:nvPr/>
        </p:nvPicPr>
        <p:blipFill>
          <a:blip r:embed="rId6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463" t="20000" r="5463" b="11111"/>
          <a:stretch>
            <a:fillRect/>
          </a:stretch>
        </p:blipFill>
        <p:spPr bwMode="auto">
          <a:xfrm>
            <a:off x="6019800" y="2514600"/>
            <a:ext cx="11430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C:\Users\Dobrinka\Desktop\Picture1 poslednja.png"/>
          <p:cNvPicPr>
            <a:picLocks noChangeAspect="1" noChangeArrowheads="1"/>
          </p:cNvPicPr>
          <p:nvPr/>
        </p:nvPicPr>
        <p:blipFill>
          <a:blip r:embed="rId7" cstate="screen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87"/>
          <a:stretch>
            <a:fillRect/>
          </a:stretch>
        </p:blipFill>
        <p:spPr bwMode="auto">
          <a:xfrm>
            <a:off x="7162800" y="3200400"/>
            <a:ext cx="1981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" descr="C:\Users\Dobrinka\Desktop\Picture0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0" y="3733800"/>
            <a:ext cx="120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381000"/>
            <a:ext cx="6019800" cy="7620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Evolucija, ali...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FF39E-90FB-4AA4-B76A-F2F96E3AE6BB}" type="slidenum">
              <a:rPr lang="x-none"/>
              <a:pPr>
                <a:defRPr/>
              </a:pPr>
              <a:t>35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Pod uslovom da </a:t>
            </a: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ODRASLI</a:t>
            </a: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x-none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Aktivno uključeni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smislene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aktivnosti dece u digitalnom svetu (digitalni mentori), postavljaju jasna pravila i dosledno ih se pridržavaju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Kontinuirano rade na unapređenju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vlastitih veština digitalne pismenosti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ALI, u redu je i ako ne znaju...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Pažnju usmeravaju na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pozitivne aspekte korišćenja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digitalnih medija, koriste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što više mogućnosti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rizike svode na najmanju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moguću meru</a:t>
            </a:r>
            <a:endParaRPr lang="en-US" sz="2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Pažnju usmeravaju na </a:t>
            </a:r>
            <a:r>
              <a:rPr lang="en-U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kvalitet vremena, sadržaj, potrebe i interesovanja deteta, kontekst</a:t>
            </a:r>
            <a:endParaRPr lang="sr-Latn-CS" sz="2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Imaju na umu da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deca mnogo više nauče posmatranjem ponašanja odraslih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nego direktnim podučavanjem!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CF71B-F51F-4F84-9D77-5642841488D1}" type="slidenum">
              <a:rPr lang="x-none"/>
              <a:pPr>
                <a:defRPr/>
              </a:pPr>
              <a:t>36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1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1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8000" b="1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HVALA!</a:t>
            </a:r>
            <a:endParaRPr lang="sr-Latn-CS" sz="8000" b="1" dirty="0" smtClean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1900" b="1" dirty="0" smtClean="0">
              <a:ln>
                <a:solidFill>
                  <a:sysClr val="windowText" lastClr="000000"/>
                </a:solidFill>
              </a:ln>
              <a:latin typeface="Cambria" pitchFamily="18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d</a:t>
            </a:r>
            <a:r>
              <a:rPr lang="sr-Latn-CS" sz="2600" b="1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kuzmano</a:t>
            </a:r>
            <a:r>
              <a:rPr lang="en-US" sz="2600" b="1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@f.bg.ac.rs</a:t>
            </a:r>
            <a:endParaRPr lang="en-US" sz="26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600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600" b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</a:t>
            </a:r>
            <a:r>
              <a:rPr lang="en-US" sz="2600" b="1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digitalni-vodic.ucpd.rs</a:t>
            </a:r>
            <a:endParaRPr lang="en-US" sz="26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r-Latn-CS" sz="1100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r-Latn-CS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r-Latn-CS" sz="2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r-Latn-CS" sz="2600" b="1" dirty="0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5D4AD-F39B-493E-9DD3-42F651C1588C}" type="slidenum">
              <a:rPr lang="x-none"/>
              <a:pPr>
                <a:defRPr/>
              </a:pPr>
              <a:t>37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Živimo u digitalnom svetu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Digitalni uređaji </a:t>
            </a:r>
            <a:r>
              <a:rPr lang="sr-Latn-CS" sz="22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Arial" charset="0"/>
              </a:rPr>
              <a:t>„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nadziru, upravljaju, pomažu ili odmažu svim vidovima života</a:t>
            </a:r>
            <a:r>
              <a:rPr lang="sr-Latn-CS" sz="2200" b="1" smtClean="0">
                <a:solidFill>
                  <a:srgbClr val="C00000"/>
                </a:solidFill>
                <a:latin typeface="Arial" charset="0"/>
                <a:ea typeface="Verdana" pitchFamily="34" charset="0"/>
                <a:cs typeface="Verdana" pitchFamily="34" charset="0"/>
              </a:rPr>
              <a:t>”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(Gir, 2011)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90%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zanimanja u Evropi biće neophodne digitalne veštine</a:t>
            </a:r>
            <a:endParaRPr lang="sr-Latn-CS" sz="2200" smtClean="0">
              <a:latin typeface="Cambria" pitchFamily="18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Među korisnicima digitalnih uređaja, na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globalnom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nivou, nalazi se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1/3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sr-Latn-CS" sz="22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mlađih od 18 godina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 kod nas?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Rezultati istraživanja sprovedenog u maju 2018. godine u 5 gradova u Srbiji (Kragujevac, Niš, Novi Beograd, Novi Sad i Užice) – </a:t>
            </a:r>
            <a:r>
              <a:rPr lang="sr-Latn-C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prvo istraživanje na predškolskom i mlađem školskom uzrastu (</a:t>
            </a:r>
            <a:r>
              <a:rPr lang="sr-Latn-CS" sz="20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4-8 godina</a:t>
            </a:r>
            <a:r>
              <a:rPr lang="sr-Latn-C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BE9D3-0AB8-40B2-A8F0-291BCAD25CC9}" type="slidenum">
              <a:rPr lang="x-none"/>
              <a:pPr>
                <a:defRPr/>
              </a:pPr>
              <a:t>4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900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Korišćenje digitalnih uređaja – deca</a:t>
            </a:r>
            <a:endParaRPr lang="x-none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209800" y="2133600"/>
          <a:ext cx="6248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6800" y="4643438"/>
            <a:ext cx="1133475" cy="461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&lt;</a:t>
            </a:r>
            <a:r>
              <a:rPr lang="sr-Latn-C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1 </a:t>
            </a:r>
            <a:r>
              <a:rPr lang="sr-Latn-C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sat</a:t>
            </a:r>
            <a:endParaRPr lang="sr-Latn-CS" sz="1600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881438"/>
            <a:ext cx="1392238" cy="461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1-2</a:t>
            </a:r>
            <a:r>
              <a:rPr lang="sr-Latn-C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 sata</a:t>
            </a:r>
            <a:endParaRPr lang="sr-Latn-CS" sz="1600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124200"/>
            <a:ext cx="1528763" cy="461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2</a:t>
            </a:r>
            <a:r>
              <a:rPr lang="sr-Latn-C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-3 sata</a:t>
            </a:r>
            <a:endParaRPr lang="sr-Latn-CS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391150"/>
            <a:ext cx="1676400" cy="400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NE </a:t>
            </a:r>
            <a:r>
              <a:rPr lang="sr-Latn-C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koriste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72200" y="2609850"/>
            <a:ext cx="2209800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latin typeface="Verdana" pitchFamily="34" charset="0"/>
              </a:rPr>
              <a:t>Od kada? </a:t>
            </a:r>
          </a:p>
          <a:p>
            <a:r>
              <a:rPr lang="sr-Latn-CS" b="1">
                <a:latin typeface="Verdana" pitchFamily="34" charset="0"/>
              </a:rPr>
              <a:t>Prosek: </a:t>
            </a:r>
            <a:r>
              <a:rPr lang="sr-Latn-CS" b="1">
                <a:solidFill>
                  <a:srgbClr val="C00000"/>
                </a:solidFill>
                <a:latin typeface="Verdana" pitchFamily="34" charset="0"/>
              </a:rPr>
              <a:t>4</a:t>
            </a:r>
            <a:r>
              <a:rPr lang="sr-Latn-CS" b="1">
                <a:latin typeface="Verdana" pitchFamily="34" charset="0"/>
              </a:rPr>
              <a:t> god.</a:t>
            </a:r>
          </a:p>
          <a:p>
            <a:r>
              <a:rPr lang="sr-Latn-CS" b="1">
                <a:latin typeface="Verdana" pitchFamily="34" charset="0"/>
              </a:rPr>
              <a:t>Stariji: </a:t>
            </a:r>
            <a:r>
              <a:rPr lang="sr-Latn-CS" b="1">
                <a:solidFill>
                  <a:srgbClr val="C00000"/>
                </a:solidFill>
                <a:latin typeface="Verdana" pitchFamily="34" charset="0"/>
              </a:rPr>
              <a:t>5 </a:t>
            </a:r>
            <a:r>
              <a:rPr lang="sr-Latn-CS" b="1">
                <a:latin typeface="Verdana" pitchFamily="34" charset="0"/>
              </a:rPr>
              <a:t>god.</a:t>
            </a:r>
          </a:p>
          <a:p>
            <a:r>
              <a:rPr lang="sr-Latn-CS" b="1">
                <a:latin typeface="Verdana" pitchFamily="34" charset="0"/>
              </a:rPr>
              <a:t>Mlađi: </a:t>
            </a:r>
            <a:r>
              <a:rPr lang="sr-Latn-CS" b="1">
                <a:solidFill>
                  <a:srgbClr val="C00000"/>
                </a:solidFill>
                <a:latin typeface="Verdana" pitchFamily="34" charset="0"/>
              </a:rPr>
              <a:t>3</a:t>
            </a:r>
            <a:r>
              <a:rPr lang="sr-Latn-CS" b="1">
                <a:latin typeface="Verdana" pitchFamily="34" charset="0"/>
              </a:rPr>
              <a:t> god.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867400"/>
            <a:ext cx="2514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radni dan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7FA1D-70BB-477F-B86D-B983950E9BDA}" type="slidenum">
              <a:rPr lang="x-none"/>
              <a:pPr>
                <a:defRPr/>
              </a:pPr>
              <a:t>5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"/>
        </p:bldSub>
      </p:bldGraphic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900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Korišćenje digitalnih uređaja – deca</a:t>
            </a:r>
            <a:endParaRPr lang="x-none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3525" y="4795838"/>
            <a:ext cx="1133475" cy="4619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&lt;</a:t>
            </a:r>
            <a:r>
              <a:rPr lang="sr-Latn-C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1 </a:t>
            </a:r>
            <a:r>
              <a:rPr lang="sr-Latn-C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sat</a:t>
            </a:r>
            <a:endParaRPr lang="sr-Latn-CS" sz="1600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4763" y="4038600"/>
            <a:ext cx="1392237" cy="461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1-2</a:t>
            </a:r>
            <a:r>
              <a:rPr lang="sr-Latn-C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 sata</a:t>
            </a:r>
            <a:endParaRPr lang="sr-Latn-CS" sz="1600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7150" y="2667000"/>
            <a:ext cx="1339850" cy="461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&gt;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 </a:t>
            </a:r>
            <a:r>
              <a:rPr lang="sr-Latn-C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sata</a:t>
            </a:r>
            <a:endParaRPr lang="sr-Latn-CS" sz="1600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543550"/>
            <a:ext cx="1676400" cy="400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NE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 </a:t>
            </a:r>
            <a:r>
              <a:rPr lang="sr-Latn-CS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koriste</a:t>
            </a:r>
            <a:endParaRPr lang="sr-Latn-CS" sz="1200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819400" y="1905000"/>
          <a:ext cx="5562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38238" y="3352800"/>
            <a:ext cx="1528762" cy="461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2</a:t>
            </a:r>
            <a:r>
              <a:rPr lang="sr-Latn-CS" sz="24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-3 sata</a:t>
            </a:r>
            <a:endParaRPr lang="sr-Latn-CS" b="1" dirty="0">
              <a:solidFill>
                <a:schemeClr val="bg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2644775"/>
            <a:ext cx="2590800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solidFill>
                  <a:srgbClr val="C00000"/>
                </a:solidFill>
                <a:latin typeface="Verdana" pitchFamily="34" charset="0"/>
              </a:rPr>
              <a:t>2/3</a:t>
            </a:r>
            <a:r>
              <a:rPr lang="sr-Latn-CS" sz="1600" b="1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sr-Latn-CS" b="1">
                <a:latin typeface="Verdana" pitchFamily="34" charset="0"/>
              </a:rPr>
              <a:t>roditelja: </a:t>
            </a:r>
          </a:p>
          <a:p>
            <a:r>
              <a:rPr lang="sr-Latn-CS" b="1">
                <a:latin typeface="Verdana" pitchFamily="34" charset="0"/>
              </a:rPr>
              <a:t>previše vremena...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5791200"/>
            <a:ext cx="1828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vikend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49913-05ED-4F41-9FBD-2113D5A42102}" type="slidenum">
              <a:rPr lang="x-none"/>
              <a:pPr>
                <a:defRPr/>
              </a:pPr>
              <a:t>6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Koje digitalne uređaje ima dete?</a:t>
            </a:r>
            <a:endParaRPr lang="x-none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676400"/>
          <a:ext cx="7543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2751138"/>
            <a:ext cx="2743200" cy="922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latin typeface="Verdana" pitchFamily="34" charset="0"/>
              </a:rPr>
              <a:t>Svoj digitalni uređaj: </a:t>
            </a:r>
            <a:r>
              <a:rPr lang="sr-Latn-CS" b="1">
                <a:solidFill>
                  <a:srgbClr val="C00000"/>
                </a:solidFill>
                <a:latin typeface="Verdana" pitchFamily="34" charset="0"/>
              </a:rPr>
              <a:t>¼</a:t>
            </a:r>
            <a:r>
              <a:rPr lang="sr-Latn-CS" b="1">
                <a:latin typeface="Verdana" pitchFamily="34" charset="0"/>
              </a:rPr>
              <a:t> mlađih i</a:t>
            </a:r>
          </a:p>
          <a:p>
            <a:r>
              <a:rPr lang="sr-Latn-CS" b="1">
                <a:latin typeface="Verdana" pitchFamily="34" charset="0"/>
              </a:rPr>
              <a:t>više od </a:t>
            </a:r>
            <a:r>
              <a:rPr lang="sr-Latn-CS" b="1">
                <a:solidFill>
                  <a:srgbClr val="C00000"/>
                </a:solidFill>
                <a:latin typeface="Verdana" pitchFamily="34" charset="0"/>
              </a:rPr>
              <a:t>½</a:t>
            </a:r>
            <a:r>
              <a:rPr lang="sr-Latn-CS" b="1">
                <a:latin typeface="Verdana" pitchFamily="34" charset="0"/>
              </a:rPr>
              <a:t> starijih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0B65C-8808-4E9A-BC29-87052AC45C53}" type="slidenum">
              <a:rPr lang="x-none"/>
              <a:pPr>
                <a:defRPr/>
              </a:pPr>
              <a:t>7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Za šta deca </a:t>
            </a:r>
            <a:b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koriste digitalne uređaje?</a:t>
            </a:r>
            <a:endParaRPr lang="x-none" b="1">
              <a:ln>
                <a:solidFill>
                  <a:sysClr val="windowText" lastClr="000000"/>
                </a:solidFill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eft Arrow 7"/>
          <p:cNvSpPr/>
          <p:nvPr/>
        </p:nvSpPr>
        <p:spPr>
          <a:xfrm>
            <a:off x="8534400" y="3886200"/>
            <a:ext cx="342900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0860-DA49-465D-AC0B-B48B686D3B47}" type="slidenum">
              <a:rPr lang="x-none"/>
              <a:pPr>
                <a:defRPr/>
              </a:pPr>
              <a:t>8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ln>
                  <a:solidFill>
                    <a:sysClr val="windowText" lastClr="00000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Deca u digitalnom svetu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200" dirty="0" smtClean="0">
                <a:latin typeface="Arial" charset="0"/>
                <a:ea typeface="Verdana" pitchFamily="34" charset="0"/>
                <a:cs typeface="Arial" charset="0"/>
              </a:rPr>
              <a:t>„U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živaju</a:t>
            </a:r>
            <a:r>
              <a:rPr lang="sr-Latn-CS" sz="2200" dirty="0" smtClean="0">
                <a:latin typeface="Arial" charset="0"/>
                <a:ea typeface="Verdana" pitchFamily="34" charset="0"/>
                <a:cs typeface="Arial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 sva </a:t>
            </a: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prava</a:t>
            </a:r>
            <a:r>
              <a:rPr lang="sr-Latn-CS" sz="2200" b="1" dirty="0" smtClean="0"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kao 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Arial" charset="0"/>
              </a:rPr>
              <a:t>u </a:t>
            </a:r>
            <a:r>
              <a:rPr lang="sr-Latn-CS" sz="220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„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Arial" charset="0"/>
              </a:rPr>
              <a:t>realnom</a:t>
            </a:r>
            <a:r>
              <a:rPr lang="sr-Latn-CS" sz="220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”</a:t>
            </a:r>
            <a:r>
              <a:rPr lang="sr-Latn-CS" sz="2200" smtClean="0"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svetu (Konvencija o pravima deteta):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Pristup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  <a:sym typeface="Wingdings" pitchFamily="2" charset="2"/>
              </a:rPr>
              <a:t> razvijene zemlje, oko 60% veb-stranica na engleskom jeziku, na internetu 10 svetskih jezika</a:t>
            </a:r>
            <a:endParaRPr lang="sr-Latn-CS" sz="2200" dirty="0" smtClean="0">
              <a:latin typeface="Verdana" pitchFamily="34" charset="0"/>
              <a:ea typeface="Verdana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Privatnost i zaštita ličnih podataka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  <a:sym typeface="Wingdings" pitchFamily="2" charset="2"/>
              </a:rPr>
              <a:t> prikupljanje i zloupotreba ličnih podataka, šerenting...</a:t>
            </a:r>
            <a:endParaRPr lang="sr-Latn-CS" sz="2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Zaštita od neprimerenih sadržaja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  <a:sym typeface="Wingdings" pitchFamily="2" charset="2"/>
              </a:rPr>
              <a:t>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 internet </a:t>
            </a:r>
            <a:r>
              <a:rPr lang="sr-Latn-CS" sz="2200" dirty="0" smtClean="0">
                <a:latin typeface="Arial" charset="0"/>
                <a:ea typeface="Verdana" pitchFamily="34" charset="0"/>
                <a:cs typeface="Arial" charset="0"/>
              </a:rPr>
              <a:t>„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slep</a:t>
            </a:r>
            <a:r>
              <a:rPr lang="sr-Latn-CS" sz="2200" dirty="0" smtClean="0">
                <a:latin typeface="Arial" charset="0"/>
                <a:ea typeface="Verdana" pitchFamily="34" charset="0"/>
                <a:cs typeface="Arial" charset="0"/>
              </a:rPr>
              <a:t>”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</a:rPr>
              <a:t> za razvojne potrebe i kapacitete dece, kao potencijalno najugroženijih korisnika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sr-Latn-CS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Pravo na obrazovanje </a:t>
            </a:r>
            <a:r>
              <a:rPr lang="sr-Latn-CS" sz="2200" dirty="0" smtClean="0">
                <a:latin typeface="Verdana" pitchFamily="34" charset="0"/>
                <a:ea typeface="Verdana" pitchFamily="34" charset="0"/>
                <a:cs typeface="Arial" charset="0"/>
                <a:sym typeface="Wingdings" pitchFamily="2" charset="2"/>
              </a:rPr>
              <a:t> ulaze u digitalni svet neopremljeni digitalnim veštinama...</a:t>
            </a:r>
            <a:endParaRPr lang="sr-Latn-CS" sz="2200" dirty="0" smtClean="0">
              <a:latin typeface="Verdana" pitchFamily="34" charset="0"/>
              <a:ea typeface="Verdana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endParaRPr lang="sr-Latn-CS" sz="2200" dirty="0" smtClean="0">
              <a:latin typeface="Verdana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E1E9F-F09F-4483-A547-DCC38CBE5143}" type="slidenum">
              <a:rPr lang="x-none"/>
              <a:pPr>
                <a:defRPr/>
              </a:pPr>
              <a:t>9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1816</Words>
  <Application>Microsoft Office PowerPoint</Application>
  <PresentationFormat>On-screen Show (4:3)</PresentationFormat>
  <Paragraphs>279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Izazovi roditeljstva u digitalnom dobu</vt:lpstr>
      <vt:lpstr>Kakav je vaš stav prema korišćenju...?!</vt:lpstr>
      <vt:lpstr>Evolucija ILI...?</vt:lpstr>
      <vt:lpstr>Živimo u digitalnom svetu</vt:lpstr>
      <vt:lpstr>Korišćenje digitalnih uređaja – deca</vt:lpstr>
      <vt:lpstr>Korišćenje digitalnih uređaja – deca</vt:lpstr>
      <vt:lpstr>Koje digitalne uređaje ima dete?</vt:lpstr>
      <vt:lpstr>Za šta deca  koriste digitalne uređaje?</vt:lpstr>
      <vt:lpstr>Deca u digitalnom svetu</vt:lpstr>
      <vt:lpstr>Deca u digitalnom svetu...</vt:lpstr>
      <vt:lpstr>Odrasli u digitalnom dobu</vt:lpstr>
      <vt:lpstr>Izazov 1</vt:lpstr>
      <vt:lpstr>Izazov 2</vt:lpstr>
      <vt:lpstr>„Vreme ispred ekrana”</vt:lpstr>
      <vt:lpstr>Američka akademija pedijatara (AAP) (1)</vt:lpstr>
      <vt:lpstr>Američka akademija pedijatara (AAP) (2)</vt:lpstr>
      <vt:lpstr>Australijske smernice (1)</vt:lpstr>
      <vt:lpstr>Kraljevski koledž za pedijatriju i zdravlje dece (RCPCH)</vt:lpstr>
      <vt:lpstr>Svetska zdravstvena organizacija (WHO)</vt:lpstr>
      <vt:lpstr>Naučna zasnovanost preporuka</vt:lpstr>
      <vt:lpstr>Kada je mnogo? (1)</vt:lpstr>
      <vt:lpstr>Kada je mnogo? (2)</vt:lpstr>
      <vt:lpstr>Izazov 3</vt:lpstr>
      <vt:lpstr>Izazov 4</vt:lpstr>
      <vt:lpstr>Izazov 5</vt:lpstr>
      <vt:lpstr>Izazov 6</vt:lpstr>
      <vt:lpstr>Izazov 7</vt:lpstr>
      <vt:lpstr>Izazov 8</vt:lpstr>
      <vt:lpstr>Izazov 9</vt:lpstr>
      <vt:lpstr>Mogućnosti u digitalnom svetu (1) </vt:lpstr>
      <vt:lpstr>Kako deca uče?</vt:lpstr>
      <vt:lpstr>Digitalna tehnologija  oruđe za učenje?</vt:lpstr>
      <vt:lpstr>Mogućnosti u digitalnom svetu (2)</vt:lpstr>
      <vt:lpstr>Mogućnosti u digitalnom svetu (3)</vt:lpstr>
      <vt:lpstr>Slide 35</vt:lpstr>
      <vt:lpstr>Pod uslovom da ODRASLI...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Acko</dc:creator>
  <cp:lastModifiedBy>AMD</cp:lastModifiedBy>
  <cp:revision>75</cp:revision>
  <dcterms:created xsi:type="dcterms:W3CDTF">2018-06-06T08:53:34Z</dcterms:created>
  <dcterms:modified xsi:type="dcterms:W3CDTF">2020-01-28T10:01:29Z</dcterms:modified>
</cp:coreProperties>
</file>